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454" r:id="rId2"/>
    <p:sldId id="455" r:id="rId3"/>
    <p:sldId id="505" r:id="rId4"/>
    <p:sldId id="506" r:id="rId5"/>
    <p:sldId id="509" r:id="rId6"/>
    <p:sldId id="501" r:id="rId7"/>
    <p:sldId id="507" r:id="rId8"/>
    <p:sldId id="508" r:id="rId9"/>
    <p:sldId id="647" r:id="rId10"/>
    <p:sldId id="648" r:id="rId11"/>
    <p:sldId id="457" r:id="rId12"/>
    <p:sldId id="515" r:id="rId13"/>
    <p:sldId id="516" r:id="rId14"/>
    <p:sldId id="459" r:id="rId15"/>
    <p:sldId id="518" r:id="rId16"/>
    <p:sldId id="517" r:id="rId17"/>
    <p:sldId id="519" r:id="rId18"/>
    <p:sldId id="520" r:id="rId19"/>
    <p:sldId id="521" r:id="rId20"/>
    <p:sldId id="460" r:id="rId21"/>
    <p:sldId id="461" r:id="rId22"/>
    <p:sldId id="462" r:id="rId23"/>
    <p:sldId id="463" r:id="rId24"/>
    <p:sldId id="464" r:id="rId25"/>
    <p:sldId id="615" r:id="rId26"/>
    <p:sldId id="616" r:id="rId27"/>
    <p:sldId id="617" r:id="rId28"/>
    <p:sldId id="618" r:id="rId29"/>
    <p:sldId id="619" r:id="rId30"/>
    <p:sldId id="620" r:id="rId31"/>
    <p:sldId id="621" r:id="rId32"/>
    <p:sldId id="622" r:id="rId33"/>
    <p:sldId id="623" r:id="rId34"/>
    <p:sldId id="624" r:id="rId35"/>
    <p:sldId id="625" r:id="rId36"/>
    <p:sldId id="626" r:id="rId37"/>
    <p:sldId id="627" r:id="rId38"/>
    <p:sldId id="628" r:id="rId39"/>
    <p:sldId id="629" r:id="rId40"/>
    <p:sldId id="630" r:id="rId41"/>
    <p:sldId id="631" r:id="rId42"/>
    <p:sldId id="632" r:id="rId43"/>
    <p:sldId id="633" r:id="rId44"/>
    <p:sldId id="634" r:id="rId45"/>
    <p:sldId id="635" r:id="rId46"/>
    <p:sldId id="636" r:id="rId47"/>
    <p:sldId id="642" r:id="rId48"/>
    <p:sldId id="643" r:id="rId49"/>
    <p:sldId id="644" r:id="rId50"/>
    <p:sldId id="645" r:id="rId51"/>
    <p:sldId id="522" r:id="rId52"/>
    <p:sldId id="523" r:id="rId53"/>
    <p:sldId id="524" r:id="rId54"/>
    <p:sldId id="525" r:id="rId55"/>
    <p:sldId id="528" r:id="rId56"/>
    <p:sldId id="361" r:id="rId57"/>
    <p:sldId id="526" r:id="rId58"/>
    <p:sldId id="527" r:id="rId59"/>
    <p:sldId id="362" r:id="rId60"/>
    <p:sldId id="383" r:id="rId61"/>
    <p:sldId id="646" r:id="rId62"/>
    <p:sldId id="384" r:id="rId63"/>
    <p:sldId id="386" r:id="rId64"/>
    <p:sldId id="529" r:id="rId65"/>
    <p:sldId id="271" r:id="rId66"/>
    <p:sldId id="530" r:id="rId67"/>
    <p:sldId id="450" r:id="rId68"/>
    <p:sldId id="614" r:id="rId69"/>
    <p:sldId id="370" r:id="rId70"/>
    <p:sldId id="613" r:id="rId71"/>
    <p:sldId id="612" r:id="rId72"/>
    <p:sldId id="363" r:id="rId73"/>
    <p:sldId id="378" r:id="rId74"/>
    <p:sldId id="379" r:id="rId75"/>
    <p:sldId id="387" r:id="rId76"/>
    <p:sldId id="531" r:id="rId77"/>
    <p:sldId id="532" r:id="rId78"/>
    <p:sldId id="273" r:id="rId79"/>
    <p:sldId id="372" r:id="rId80"/>
    <p:sldId id="373" r:id="rId81"/>
    <p:sldId id="364" r:id="rId82"/>
    <p:sldId id="374" r:id="rId83"/>
    <p:sldId id="533" r:id="rId84"/>
    <p:sldId id="288" r:id="rId85"/>
    <p:sldId id="451" r:id="rId86"/>
    <p:sldId id="535" r:id="rId87"/>
    <p:sldId id="306" r:id="rId88"/>
    <p:sldId id="534" r:id="rId89"/>
    <p:sldId id="312" r:id="rId90"/>
    <p:sldId id="575" r:id="rId91"/>
    <p:sldId id="576" r:id="rId92"/>
    <p:sldId id="417" r:id="rId93"/>
    <p:sldId id="538" r:id="rId94"/>
    <p:sldId id="539" r:id="rId95"/>
    <p:sldId id="540" r:id="rId96"/>
    <p:sldId id="279" r:id="rId97"/>
    <p:sldId id="649" r:id="rId98"/>
    <p:sldId id="650" r:id="rId99"/>
    <p:sldId id="418"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C000"/>
    <a:srgbClr val="00FF00"/>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58377" autoAdjust="0"/>
  </p:normalViewPr>
  <p:slideViewPr>
    <p:cSldViewPr>
      <p:cViewPr>
        <p:scale>
          <a:sx n="33" d="100"/>
          <a:sy n="33" d="100"/>
        </p:scale>
        <p:origin x="-5784" y="-1710"/>
      </p:cViewPr>
      <p:guideLst>
        <p:guide orient="horz" pos="2160"/>
        <p:guide pos="2880"/>
      </p:guideLst>
    </p:cSldViewPr>
  </p:slideViewPr>
  <p:outlineViewPr>
    <p:cViewPr>
      <p:scale>
        <a:sx n="33" d="100"/>
        <a:sy n="33" d="100"/>
      </p:scale>
      <p:origin x="0" y="107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DAC33-6E45-4417-8C05-49095878B0C2}" type="datetimeFigureOut">
              <a:rPr lang="en-US" smtClean="0"/>
              <a:pPr/>
              <a:t>6/23/2010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BBEF29-7E90-4A8E-A424-6B1D53BEBA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my</a:t>
            </a:r>
            <a:r>
              <a:rPr lang="en-US" baseline="0" dirty="0" smtClean="0"/>
              <a:t> name is Erik Andersen from the University of Washington and I will be presenting this work with my co-author, </a:t>
            </a:r>
            <a:r>
              <a:rPr lang="en-US" baseline="0" dirty="0" err="1" smtClean="0"/>
              <a:t>Yun</a:t>
            </a:r>
            <a:r>
              <a:rPr lang="en-US" baseline="0" dirty="0" smtClean="0"/>
              <a:t>-En Liu.</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because we simply may not know what queries to ask in order to find complex patterns. We want a method where the game designer can just look at the data and find interesting patterns.</a:t>
            </a:r>
          </a:p>
        </p:txBody>
      </p:sp>
      <p:sp>
        <p:nvSpPr>
          <p:cNvPr id="4" name="Slide Number Placeholder 3"/>
          <p:cNvSpPr>
            <a:spLocks noGrp="1"/>
          </p:cNvSpPr>
          <p:nvPr>
            <p:ph type="sldNum" sz="quarter" idx="10"/>
          </p:nvPr>
        </p:nvSpPr>
        <p:spPr/>
        <p:txBody>
          <a:bodyPr/>
          <a:lstStyle/>
          <a:p>
            <a:fld id="{56BBEF29-7E90-4A8E-A424-6B1D53BEBA5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a:t>
            </a:r>
            <a:r>
              <a:rPr lang="en-US" baseline="0" dirty="0" smtClean="0"/>
              <a:t> </a:t>
            </a:r>
            <a:r>
              <a:rPr lang="en-US" baseline="0" dirty="0" err="1" smtClean="0"/>
              <a:t>playtesting</a:t>
            </a:r>
            <a:r>
              <a:rPr lang="en-US" baseline="0" dirty="0" smtClean="0"/>
              <a:t> centers around three basic techniques: d</a:t>
            </a:r>
            <a:r>
              <a:rPr lang="en-US" dirty="0" smtClean="0"/>
              <a:t>irect observation, think </a:t>
            </a:r>
            <a:r>
              <a:rPr lang="en-US" dirty="0" err="1" smtClean="0"/>
              <a:t>alouds</a:t>
            </a:r>
            <a:r>
              <a:rPr lang="en-US" dirty="0" smtClean="0"/>
              <a:t>, and question-and-answer sessions. These methods are useful</a:t>
            </a:r>
            <a:r>
              <a:rPr lang="en-US" baseline="0" dirty="0" smtClean="0"/>
              <a:t> for detecting major flaws, especially </a:t>
            </a:r>
            <a:r>
              <a:rPr lang="en-US" dirty="0" smtClean="0"/>
              <a:t>early on in the</a:t>
            </a:r>
            <a:r>
              <a:rPr lang="en-US" baseline="0" dirty="0" smtClean="0"/>
              <a:t> process. However, they are less useful </a:t>
            </a:r>
            <a:r>
              <a:rPr lang="en-US" dirty="0" smtClean="0"/>
              <a:t>when whenever we want a more nuanced and statistically-motivated</a:t>
            </a:r>
            <a:r>
              <a:rPr lang="en-US" baseline="0" dirty="0" smtClean="0"/>
              <a:t> </a:t>
            </a:r>
            <a:r>
              <a:rPr lang="en-US" dirty="0" smtClean="0"/>
              <a:t>evaluation.</a:t>
            </a:r>
            <a:endParaRPr lang="en-US" baseline="0" dirty="0" smtClean="0"/>
          </a:p>
        </p:txBody>
      </p:sp>
      <p:sp>
        <p:nvSpPr>
          <p:cNvPr id="4" name="Slide Number Placeholder 3"/>
          <p:cNvSpPr>
            <a:spLocks noGrp="1"/>
          </p:cNvSpPr>
          <p:nvPr>
            <p:ph type="sldNum" sz="quarter" idx="10"/>
          </p:nvPr>
        </p:nvSpPr>
        <p:spPr/>
        <p:txBody>
          <a:bodyPr/>
          <a:lstStyle/>
          <a:p>
            <a:fld id="{56BBEF29-7E90-4A8E-A424-6B1D53BEBA5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bring more of a data-driven approach to analyzing </a:t>
            </a:r>
            <a:r>
              <a:rPr lang="en-US" baseline="0" dirty="0" err="1" smtClean="0"/>
              <a:t>gameplay</a:t>
            </a:r>
            <a:r>
              <a:rPr lang="en-US" baseline="0" dirty="0" smtClean="0"/>
              <a:t> data, many designers have started applying statistical techniques as well.</a:t>
            </a:r>
            <a:endParaRPr lang="en-US" dirty="0" smtClean="0"/>
          </a:p>
        </p:txBody>
      </p:sp>
      <p:sp>
        <p:nvSpPr>
          <p:cNvPr id="4" name="Slide Number Placeholder 3"/>
          <p:cNvSpPr>
            <a:spLocks noGrp="1"/>
          </p:cNvSpPr>
          <p:nvPr>
            <p:ph type="sldNum" sz="quarter" idx="10"/>
          </p:nvPr>
        </p:nvSpPr>
        <p:spPr/>
        <p:txBody>
          <a:bodyPr/>
          <a:lstStyle/>
          <a:p>
            <a:fld id="{56BBEF29-7E90-4A8E-A424-6B1D53BEBA5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Microsoft Game Labs worked with </a:t>
            </a:r>
            <a:r>
              <a:rPr lang="en-US" baseline="0" dirty="0" err="1" smtClean="0"/>
              <a:t>Bungie</a:t>
            </a:r>
            <a:r>
              <a:rPr lang="en-US" baseline="0" dirty="0" smtClean="0"/>
              <a:t> to determine why players died in Halo 3. These methods are more empirical and can</a:t>
            </a:r>
            <a:r>
              <a:rPr lang="en-US" dirty="0" smtClean="0"/>
              <a:t> aggregate data from many players. </a:t>
            </a:r>
          </a:p>
        </p:txBody>
      </p:sp>
      <p:sp>
        <p:nvSpPr>
          <p:cNvPr id="4" name="Slide Number Placeholder 3"/>
          <p:cNvSpPr>
            <a:spLocks noGrp="1"/>
          </p:cNvSpPr>
          <p:nvPr>
            <p:ph type="sldNum" sz="quarter" idx="10"/>
          </p:nvPr>
        </p:nvSpPr>
        <p:spPr/>
        <p:txBody>
          <a:bodyPr/>
          <a:lstStyle/>
          <a:p>
            <a:fld id="{56BBEF29-7E90-4A8E-A424-6B1D53BEBA5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Visual data mining is particularly good when you don’t know what patterns you are going to find, which often happens in games.</a:t>
            </a:r>
            <a:r>
              <a:rPr lang="en-US" baseline="0" dirty="0" smtClean="0"/>
              <a:t> For example, this is a heat map in Halo 3 that shows where players died in a particular level. We learned earlier in this conference about all the cool visualizations that Microsoft Game Labs has used. For a game like this that has a fixed virtual environment, heat maps are great because you can just overlay the data onto the level and understand the context for each data point.</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what </a:t>
            </a:r>
            <a:r>
              <a:rPr lang="en-US" baseline="0" dirty="0" smtClean="0"/>
              <a:t>if we want to see how players move in general?</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about all the games that don’t have any map at all?</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it is not clear how to use a heat map on a puzzle game like Bejeweled,</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 in a card game like Card-</a:t>
            </a:r>
            <a:r>
              <a:rPr lang="en-US" baseline="0" dirty="0" err="1" smtClean="0"/>
              <a:t>Jitsu</a:t>
            </a:r>
            <a:r>
              <a:rPr lang="en-US" baseline="0" dirty="0" smtClean="0"/>
              <a:t> from Club Penguin. </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Farmville has a virtual environment but it keeps changing depending on what the player is doing. </a:t>
            </a:r>
            <a:endParaRPr lang="en-US" u="sng" dirty="0" smtClean="0"/>
          </a:p>
          <a:p>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for us as game designers</a:t>
            </a:r>
            <a:endParaRPr lang="en-US" baseline="0" dirty="0" smtClean="0"/>
          </a:p>
        </p:txBody>
      </p:sp>
      <p:sp>
        <p:nvSpPr>
          <p:cNvPr id="4" name="Slide Number Placeholder 3"/>
          <p:cNvSpPr>
            <a:spLocks noGrp="1"/>
          </p:cNvSpPr>
          <p:nvPr>
            <p:ph type="sldNum" sz="quarter" idx="10"/>
          </p:nvPr>
        </p:nvSpPr>
        <p:spPr/>
        <p:txBody>
          <a:bodyPr/>
          <a:lstStyle/>
          <a:p>
            <a:fld id="{56BBEF29-7E90-4A8E-A424-6B1D53BEBA5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it hard to use a heat map for any game that has pieces, like Checkers. So, in this work, we aim to develop a</a:t>
            </a:r>
            <a:r>
              <a:rPr lang="en-US" baseline="0" dirty="0" smtClean="0"/>
              <a:t> </a:t>
            </a:r>
            <a:r>
              <a:rPr lang="en-US" dirty="0" smtClean="0"/>
              <a:t>general visual framework that works on all games with a concept of state. </a:t>
            </a:r>
            <a:endParaRPr lang="en-US" u="sng" dirty="0" smtClean="0"/>
          </a:p>
        </p:txBody>
      </p:sp>
      <p:sp>
        <p:nvSpPr>
          <p:cNvPr id="4" name="Slide Number Placeholder 3"/>
          <p:cNvSpPr>
            <a:spLocks noGrp="1"/>
          </p:cNvSpPr>
          <p:nvPr>
            <p:ph type="sldNum" sz="quarter" idx="10"/>
          </p:nvPr>
        </p:nvSpPr>
        <p:spPr/>
        <p:txBody>
          <a:bodyPr/>
          <a:lstStyle/>
          <a:p>
            <a:fld id="{56BBEF29-7E90-4A8E-A424-6B1D53BEBA5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a:t>
            </a:r>
            <a:r>
              <a:rPr lang="en-US" baseline="0" dirty="0" smtClean="0"/>
              <a:t> generalize to a larger field of games, it would be ideal to be able to see HOW players play the game, and to be able to visualize their trajectories through the game. For example, think of a </a:t>
            </a:r>
            <a:r>
              <a:rPr lang="en-US" baseline="0" dirty="0" err="1" smtClean="0"/>
              <a:t>playtrace</a:t>
            </a:r>
            <a:r>
              <a:rPr lang="en-US" baseline="0" dirty="0" smtClean="0"/>
              <a:t> as a graph where vertices are game states. There could be a start state and one or more goal states,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well as all the other game states that we observe players in,</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a:t>
            </a:r>
            <a:r>
              <a:rPr lang="en-US" baseline="0" dirty="0" smtClean="0"/>
              <a:t> paths they take between states as they try to succeed.</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better, if we can draw</a:t>
            </a:r>
            <a:r>
              <a:rPr lang="en-US" baseline="0" dirty="0" smtClean="0"/>
              <a:t> the graph such that states that are far away from the goal state in the game appear far away in the visualization, and vice versa, we can just glance at the graph and see what strategies the players are trying. This is the key idea behind our </a:t>
            </a:r>
            <a:r>
              <a:rPr lang="en-US" baseline="0" dirty="0" err="1" smtClean="0"/>
              <a:t>Playtracer</a:t>
            </a:r>
            <a:r>
              <a:rPr lang="en-US" baseline="0" dirty="0" smtClean="0"/>
              <a:t> framework for </a:t>
            </a:r>
            <a:r>
              <a:rPr lang="en-US" baseline="0" dirty="0" err="1" smtClean="0"/>
              <a:t>gameplay</a:t>
            </a:r>
            <a:r>
              <a:rPr lang="en-US" baseline="0" dirty="0" smtClean="0"/>
              <a:t> analysis. </a:t>
            </a:r>
            <a:r>
              <a:rPr lang="en-US" baseline="0" dirty="0" err="1" smtClean="0"/>
              <a:t>Yun</a:t>
            </a:r>
            <a:r>
              <a:rPr lang="en-US" baseline="0" dirty="0" smtClean="0"/>
              <a:t>-En will now introduce </a:t>
            </a:r>
            <a:r>
              <a:rPr lang="en-US" baseline="0" dirty="0" err="1" smtClean="0"/>
              <a:t>Playtracer</a:t>
            </a:r>
            <a:r>
              <a:rPr lang="en-US" baseline="0" dirty="0" smtClean="0"/>
              <a:t> and the game we tested it on.</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begin with the game, Refraction.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Refraction is part of a larger effort at Center for Game Science at the</a:t>
            </a:r>
            <a:r>
              <a:rPr lang="en-US" baseline="0" dirty="0" smtClean="0"/>
              <a:t> University of </a:t>
            </a:r>
            <a:r>
              <a:rPr lang="en-US" dirty="0" smtClean="0"/>
              <a:t>Washington.  Beyond just </a:t>
            </a:r>
            <a:r>
              <a:rPr lang="en-US" baseline="0" dirty="0" smtClean="0"/>
              <a:t>using telemetry to analyze our games, we want to use games to discover optimal pathways for understanding early math concepts.  To do this, we will run </a:t>
            </a:r>
            <a:r>
              <a:rPr lang="en-US" dirty="0" smtClean="0"/>
              <a:t>randomized trials in our games by varying level progressions and game parameters for different players.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will give us a lot of data from many games, so we need a fast, effective way to extract important patterns from this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&lt;DEMO&gt;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6BBEF29-7E90-4A8E-A424-6B1D53BEBA5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just</a:t>
            </a:r>
            <a:r>
              <a:rPr lang="en-US" baseline="0" dirty="0" smtClean="0"/>
              <a:t> made several moves in the game, resulting in the game boards shown in these four images.  For the purposes of this talk, each distinct game board will be a state of the game and appear as a different node in our play graphs.</a:t>
            </a:r>
            <a:endParaRPr lang="en-US" dirty="0" smtClean="0"/>
          </a:p>
        </p:txBody>
      </p:sp>
      <p:sp>
        <p:nvSpPr>
          <p:cNvPr id="4" name="Slide Number Placeholder 3"/>
          <p:cNvSpPr>
            <a:spLocks noGrp="1"/>
          </p:cNvSpPr>
          <p:nvPr>
            <p:ph type="sldNum" sz="quarter" idx="10"/>
          </p:nvPr>
        </p:nvSpPr>
        <p:spPr/>
        <p:txBody>
          <a:bodyPr/>
          <a:lstStyle/>
          <a:p>
            <a:fld id="{56BBEF29-7E90-4A8E-A424-6B1D53BEBA5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representing</a:t>
            </a:r>
            <a:r>
              <a:rPr lang="en-US" baseline="0" dirty="0" smtClean="0"/>
              <a:t> the game in this way</a:t>
            </a:r>
            <a:r>
              <a:rPr lang="en-US" dirty="0" smtClean="0"/>
              <a:t>, we can now produce visualizations that give some sense of movement</a:t>
            </a:r>
            <a:r>
              <a:rPr lang="en-US" baseline="0" dirty="0" smtClean="0"/>
              <a:t> through a level.  In all our visualizations, </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Start states will be yellow,</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gather</a:t>
            </a:r>
            <a:r>
              <a:rPr lang="en-US" baseline="0" dirty="0" smtClean="0"/>
              <a:t> data about</a:t>
            </a:r>
            <a:r>
              <a:rPr lang="en-US" dirty="0" smtClean="0"/>
              <a:t> </a:t>
            </a:r>
            <a:r>
              <a:rPr lang="en-US" baseline="0" dirty="0" smtClean="0"/>
              <a:t>how people interact with a game because we want to translate the experiences of the players into meaningful conclusions about how to improve the game.</a:t>
            </a:r>
          </a:p>
        </p:txBody>
      </p:sp>
      <p:sp>
        <p:nvSpPr>
          <p:cNvPr id="4" name="Slide Number Placeholder 3"/>
          <p:cNvSpPr>
            <a:spLocks noGrp="1"/>
          </p:cNvSpPr>
          <p:nvPr>
            <p:ph type="sldNum" sz="quarter" idx="10"/>
          </p:nvPr>
        </p:nvSpPr>
        <p:spPr/>
        <p:txBody>
          <a:bodyPr/>
          <a:lstStyle/>
          <a:p>
            <a:fld id="{56BBEF29-7E90-4A8E-A424-6B1D53BEBA5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Goal states will be green,</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other observed game states will be black</a:t>
            </a:r>
            <a:r>
              <a:rPr lang="en-US" baseline="0" dirty="0" smtClean="0"/>
              <a:t>, with the state’s size being proportional to the number of players visiting it.</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transitions between states are represented as arrows.</a:t>
            </a:r>
          </a:p>
          <a:p>
            <a:endParaRPr lang="en-US" dirty="0" smtClean="0"/>
          </a:p>
          <a:p>
            <a:r>
              <a:rPr lang="en-US" dirty="0" smtClean="0"/>
              <a:t>Ideally,</a:t>
            </a:r>
            <a:r>
              <a:rPr lang="en-US" baseline="0" dirty="0" smtClean="0"/>
              <a:t> we can draw these graphs in a way that allows designers to identify areas of interest that can be explored further.  If we can accomplish this in a general way, we will have a </a:t>
            </a:r>
            <a:r>
              <a:rPr lang="en-US" u="sng" baseline="0" dirty="0" smtClean="0"/>
              <a:t>framework for </a:t>
            </a:r>
            <a:r>
              <a:rPr lang="en-US" u="sng" baseline="0" dirty="0" err="1" smtClean="0"/>
              <a:t>gameplay</a:t>
            </a:r>
            <a:r>
              <a:rPr lang="en-US" u="sng" baseline="0" dirty="0" smtClean="0"/>
              <a:t> analysis that functions on any game with a concept of state and player transitions between states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56BBEF29-7E90-4A8E-A424-6B1D53BEBA5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Given a player graph, how do we best visualize it? </a:t>
            </a:r>
          </a:p>
          <a:p>
            <a:endParaRPr lang="en-US" baseline="0" dirty="0" smtClean="0"/>
          </a:p>
          <a:p>
            <a:r>
              <a:rPr lang="en-US" baseline="0" dirty="0" smtClean="0"/>
              <a:t>Our solution is to define a distance metric between states, and then perform multidimensional scaling on the state vertices.  MDS will compress the data down into two dimensions while trying to preserve interstate distances.</a:t>
            </a:r>
          </a:p>
        </p:txBody>
      </p:sp>
      <p:sp>
        <p:nvSpPr>
          <p:cNvPr id="4" name="Slide Number Placeholder 3"/>
          <p:cNvSpPr>
            <a:spLocks noGrp="1"/>
          </p:cNvSpPr>
          <p:nvPr>
            <p:ph type="sldNum" sz="quarter" idx="10"/>
          </p:nvPr>
        </p:nvSpPr>
        <p:spPr/>
        <p:txBody>
          <a:bodyPr/>
          <a:lstStyle/>
          <a:p>
            <a:fld id="{56BBEF29-7E90-4A8E-A424-6B1D53BEBA5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characteristics should the distance metric</a:t>
            </a:r>
            <a:r>
              <a:rPr lang="en-US" baseline="0" dirty="0" smtClean="0"/>
              <a:t> have?</a:t>
            </a:r>
          </a:p>
          <a:p>
            <a:endParaRPr lang="en-US" baseline="0" dirty="0" smtClean="0"/>
          </a:p>
          <a:p>
            <a:r>
              <a:rPr lang="en-US" baseline="0" dirty="0" smtClean="0"/>
              <a:t>Well, let’s think of an example.  In the state on the left, the player is using a piece to split the laser into necessary components.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in</a:t>
            </a:r>
            <a:r>
              <a:rPr lang="en-US" baseline="0" dirty="0" smtClean="0"/>
              <a:t> the state on the right, the player has placed that splitter piece somewhere else entirely and replaced it with a piece that can’t even accept the laser from above.  We would expect these states to appear far apart in the visualization.</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other hand, let’s</a:t>
            </a:r>
            <a:r>
              <a:rPr lang="en-US" baseline="0" dirty="0" smtClean="0"/>
              <a:t> look at these two states.  Again, in the state on the left the player has placed a splitter in the path of the laser.</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Whereas in the state on the right, the splitter is in the same place and the player has bent one of the resulting lasers to satisfy a spaceship.</a:t>
            </a:r>
          </a:p>
          <a:p>
            <a:endParaRPr lang="en-US" dirty="0" smtClean="0"/>
          </a:p>
          <a:p>
            <a:r>
              <a:rPr lang="en-US" dirty="0" smtClean="0"/>
              <a:t>We</a:t>
            </a:r>
            <a:r>
              <a:rPr lang="en-US" baseline="0" dirty="0" smtClean="0"/>
              <a:t> would expect t</a:t>
            </a:r>
            <a:r>
              <a:rPr lang="en-US" dirty="0" smtClean="0"/>
              <a:t>hese states to appear close together because they are only one move apart.</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natural idea here is to make the distance between states be the number of game actions necessary to convert one state into another.  In our game, an action is putting down a piece or picking up a piece. This is the graph we get when using the action distance as our metric.  The three spokes correspond to states that share certain pieces on the board in common, which causes them to cluster together.</a:t>
            </a:r>
          </a:p>
          <a:p>
            <a:endParaRPr lang="en-US" baseline="0" dirty="0" smtClean="0"/>
          </a:p>
          <a:p>
            <a:r>
              <a:rPr lang="en-US" baseline="0" dirty="0" smtClean="0"/>
              <a:t>Unfortunately, this graph is a hard to interpret.  What’s going on in the cluster of states on the left hand side?  What paths are players taking to the goals?  It’s not really clear.</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distance metric clearly needs more work.  Upon further reflection, however, another desirable property that we would like to have is for states to align themselves so that we can see movement towards the goal and away from goal states.</a:t>
            </a:r>
          </a:p>
        </p:txBody>
      </p:sp>
      <p:sp>
        <p:nvSpPr>
          <p:cNvPr id="4" name="Slide Number Placeholder 3"/>
          <p:cNvSpPr>
            <a:spLocks noGrp="1"/>
          </p:cNvSpPr>
          <p:nvPr>
            <p:ph type="sldNum" sz="quarter" idx="10"/>
          </p:nvPr>
        </p:nvSpPr>
        <p:spPr/>
        <p:txBody>
          <a:bodyPr/>
          <a:lstStyle/>
          <a:p>
            <a:fld id="{56BBEF29-7E90-4A8E-A424-6B1D53BEBA5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However, it can be difficult to know what to do with this data because games often have interaction patterns that are complex. This is particularly important for Games with a Purpose or educational games where we also want to evaluate whether or not the “purpose” of the game is being achieved.</a:t>
            </a:r>
          </a:p>
        </p:txBody>
      </p:sp>
      <p:sp>
        <p:nvSpPr>
          <p:cNvPr id="4" name="Slide Number Placeholder 3"/>
          <p:cNvSpPr>
            <a:spLocks noGrp="1"/>
          </p:cNvSpPr>
          <p:nvPr>
            <p:ph type="sldNum" sz="quarter" idx="10"/>
          </p:nvPr>
        </p:nvSpPr>
        <p:spPr/>
        <p:txBody>
          <a:bodyPr/>
          <a:lstStyle/>
          <a:p>
            <a:fld id="{56BBEF29-7E90-4A8E-A424-6B1D53BEBA5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achieve</a:t>
            </a:r>
            <a:r>
              <a:rPr lang="en-US" baseline="0" dirty="0" smtClean="0"/>
              <a:t> this by using the distance to the goal as a distance metric by making the distance between states the difference in the number of steps it would take to reach a goal from both states. This results in a straight line visualization, with states close to the goal on the right and far from the goal on the left.</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a:t>
            </a:r>
            <a:r>
              <a:rPr lang="en-US" baseline="0" dirty="0" smtClean="0"/>
              <a:t>combining these two metrics, we can get useful properties of both metrics. The action distance metric keeps states that differ by one or a few moves together, and the goal distance metric causes states to align depending on how far they are from goal states.</a:t>
            </a:r>
          </a:p>
          <a:p>
            <a:endParaRPr lang="en-US" baseline="0" dirty="0" smtClean="0"/>
          </a:p>
          <a:p>
            <a:r>
              <a:rPr lang="en-US" baseline="0" dirty="0" smtClean="0"/>
              <a:t>Even better, </a:t>
            </a:r>
            <a:r>
              <a:rPr lang="en-US" u="sng" baseline="0" dirty="0" smtClean="0"/>
              <a:t>the only information we have used is that there are goal states and the player makes moves to go from one state to another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easily think of other</a:t>
            </a:r>
            <a:r>
              <a:rPr lang="en-US" baseline="0" dirty="0" smtClean="0"/>
              <a:t> distance metrics that will create graphs with other properties, but for a start this one is reasonable.  </a:t>
            </a:r>
            <a:r>
              <a:rPr lang="en-US" dirty="0" smtClean="0"/>
              <a:t>It’s the one</a:t>
            </a:r>
            <a:r>
              <a:rPr lang="en-US" baseline="0" dirty="0" smtClean="0"/>
              <a:t> we’ll use for the remainder of the talk, with both action and goal distance components weighted equally.</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present the</a:t>
            </a:r>
            <a:r>
              <a:rPr lang="en-US" baseline="0" dirty="0" smtClean="0"/>
              <a:t> </a:t>
            </a:r>
            <a:r>
              <a:rPr lang="en-US" baseline="0" dirty="0" err="1" smtClean="0"/>
              <a:t>Playtracer</a:t>
            </a:r>
            <a:r>
              <a:rPr lang="en-US" baseline="0" dirty="0" smtClean="0"/>
              <a:t> framework, which is inspired by this idea of visual data mining of aggregated </a:t>
            </a:r>
            <a:r>
              <a:rPr lang="en-US" baseline="0" dirty="0" err="1" smtClean="0"/>
              <a:t>playtrace</a:t>
            </a:r>
            <a:r>
              <a:rPr lang="en-US" baseline="0" dirty="0" smtClean="0"/>
              <a:t> data.  This is an example of output from 30-some players of our games for one of our early game levels.  Here, blue arrows are moves made by players who succeeded and red arrows are moves made by players who failed.</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choice of distance metric has some useful consequences.  For example, when looking at a single player, it immediately becomes apparent if that player found the level to be relatively easy, as shown by this player’s play path making steady progress towards the goal.</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also identify at a glance if a player had extreme difficulty with a level, indicated by meandering paths that wandered far away from a goal state.</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 we can look </a:t>
            </a:r>
            <a:r>
              <a:rPr lang="en-US" baseline="0" dirty="0" smtClean="0"/>
              <a:t>at players who failed to complete a level to identify what caused their problems.  Instead of watching several minutes of replay data from the player, we can glance at the graph and see the player was stuck in a loop of states, unable to break out to reach the goal even when only one move away.</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 course, we can also</a:t>
            </a:r>
            <a:r>
              <a:rPr lang="en-US" baseline="0" dirty="0" smtClean="0"/>
              <a:t> aggregate data.  One obvious thing we might want to do is look at the winners and losers of a level and compare them. </a:t>
            </a:r>
            <a:r>
              <a:rPr lang="en-US" dirty="0" smtClean="0"/>
              <a:t>We can see that both</a:t>
            </a:r>
            <a:r>
              <a:rPr lang="en-US" baseline="0" dirty="0" smtClean="0"/>
              <a:t> winners and losers found the level to be moderately difficult and explored similar state spaces. Quickly comparing the two, the losers seem to spend less time searching states close to the goal states; perhaps they missed some key insight that would allow them to identify states near the goal as valuable.</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useful way to look at the data is to combine the data from winners and losers.  For example, we can color states based on the probability that any player that entered that state won or lost.  In this visualization, bluish states are those from which players tended to win, while reddish states are those from which players tended to lose.</a:t>
            </a:r>
            <a:endParaRPr lang="en-US" dirty="0" smtClean="0"/>
          </a:p>
          <a:p>
            <a:endParaRPr lang="en-US" dirty="0" smtClean="0"/>
          </a:p>
          <a:p>
            <a:r>
              <a:rPr lang="en-US" dirty="0" smtClean="0"/>
              <a:t>We would naturally expect states far</a:t>
            </a:r>
            <a:r>
              <a:rPr lang="en-US" baseline="0" dirty="0" smtClean="0"/>
              <a:t> away from the goal to be colored reddish, and states close to the goal to be colored bluish.  With this style of visualization, we can immediately see anomalous states,</a:t>
            </a:r>
          </a:p>
        </p:txBody>
      </p:sp>
      <p:sp>
        <p:nvSpPr>
          <p:cNvPr id="4" name="Slide Number Placeholder 3"/>
          <p:cNvSpPr>
            <a:spLocks noGrp="1"/>
          </p:cNvSpPr>
          <p:nvPr>
            <p:ph type="sldNum" sz="quarter" idx="10"/>
          </p:nvPr>
        </p:nvSpPr>
        <p:spPr/>
        <p:txBody>
          <a:bodyPr/>
          <a:lstStyle/>
          <a:p>
            <a:fld id="{56BBEF29-7E90-4A8E-A424-6B1D53BEBA55}"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such as this high-failure state near the goal.  We’ll return to this state and what it means in Refraction later in the evaluation.</a:t>
            </a:r>
          </a:p>
        </p:txBody>
      </p:sp>
      <p:sp>
        <p:nvSpPr>
          <p:cNvPr id="4" name="Slide Number Placeholder 3"/>
          <p:cNvSpPr>
            <a:spLocks noGrp="1"/>
          </p:cNvSpPr>
          <p:nvPr>
            <p:ph type="sldNum" sz="quarter" idx="10"/>
          </p:nvPr>
        </p:nvSpPr>
        <p:spPr/>
        <p:txBody>
          <a:bodyPr/>
          <a:lstStyle/>
          <a:p>
            <a:fld id="{56BBEF29-7E90-4A8E-A424-6B1D53BEBA55}"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we have just heard from Michael John, many game designers have started to log data, but ideally, we want a general framework,</a:t>
            </a:r>
          </a:p>
        </p:txBody>
      </p:sp>
      <p:sp>
        <p:nvSpPr>
          <p:cNvPr id="4" name="Slide Number Placeholder 3"/>
          <p:cNvSpPr>
            <a:spLocks noGrp="1"/>
          </p:cNvSpPr>
          <p:nvPr>
            <p:ph type="sldNum" sz="quarter" idx="10"/>
          </p:nvPr>
        </p:nvSpPr>
        <p:spPr/>
        <p:txBody>
          <a:bodyPr/>
          <a:lstStyle/>
          <a:p>
            <a:fld id="{56BBEF29-7E90-4A8E-A424-6B1D53BEBA55}"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a:t>
            </a:r>
            <a:r>
              <a:rPr lang="en-US" u="sng" baseline="0" dirty="0" smtClean="0"/>
              <a:t>sing </a:t>
            </a:r>
            <a:r>
              <a:rPr lang="en-US" u="sng" baseline="0" dirty="0" err="1" smtClean="0"/>
              <a:t>playtracer</a:t>
            </a:r>
            <a:r>
              <a:rPr lang="en-US" u="sng" baseline="0" dirty="0" smtClean="0"/>
              <a:t>, the designer can quickly identify </a:t>
            </a:r>
            <a:r>
              <a:rPr lang="en-US" u="sng" baseline="0" dirty="0" err="1" smtClean="0"/>
              <a:t>gameplay</a:t>
            </a:r>
            <a:r>
              <a:rPr lang="en-US" u="sng" baseline="0" dirty="0" smtClean="0"/>
              <a:t> patterns of interest that can be explored further</a:t>
            </a:r>
            <a:r>
              <a:rPr lang="en-US" u="none" baseline="0" dirty="0" smtClean="0"/>
              <a:t>, and from many different angles.  In addition, </a:t>
            </a:r>
            <a:r>
              <a:rPr lang="en-US" u="none" baseline="0" dirty="0" err="1" smtClean="0"/>
              <a:t>Playtracer</a:t>
            </a:r>
            <a:r>
              <a:rPr lang="en-US" u="none" baseline="0" dirty="0" smtClean="0"/>
              <a:t> can be used on nearly any game, allowing designers to become experts with the system.  </a:t>
            </a:r>
            <a:r>
              <a:rPr lang="en-US" baseline="0" dirty="0" smtClean="0"/>
              <a:t>Now, Erik will show you how we used </a:t>
            </a:r>
            <a:r>
              <a:rPr lang="en-US" baseline="0" dirty="0" err="1" smtClean="0"/>
              <a:t>Playtracer</a:t>
            </a:r>
            <a:r>
              <a:rPr lang="en-US" baseline="0" dirty="0" smtClean="0"/>
              <a:t> to analyze our Refraction game.</a:t>
            </a:r>
            <a:endParaRPr lang="en-US" dirty="0" smtClean="0"/>
          </a:p>
          <a:p>
            <a:endParaRPr lang="en-US" dirty="0" smtClean="0"/>
          </a:p>
          <a:p>
            <a:r>
              <a:rPr lang="en-US" dirty="0" smtClean="0"/>
              <a:t>&lt;ERIK&gt; To evaluate</a:t>
            </a:r>
            <a:r>
              <a:rPr lang="en-US" baseline="0" dirty="0" smtClean="0"/>
              <a:t> the effectiveness of </a:t>
            </a:r>
            <a:r>
              <a:rPr lang="en-US" baseline="0" dirty="0" err="1" smtClean="0"/>
              <a:t>Playtracer</a:t>
            </a:r>
            <a:r>
              <a:rPr lang="en-US" baseline="0" dirty="0" smtClean="0"/>
              <a:t>, we used it to evaluate </a:t>
            </a:r>
            <a:r>
              <a:rPr lang="en-US" baseline="0" dirty="0" err="1" smtClean="0"/>
              <a:t>gameplay</a:t>
            </a:r>
            <a:r>
              <a:rPr lang="en-US" baseline="0" dirty="0" smtClean="0"/>
              <a:t> data from Refraction.</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had 35 children from K12 Virtual Academies play the game.</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a:t>
            </a:r>
            <a:r>
              <a:rPr lang="en-US" baseline="0" dirty="0" smtClean="0"/>
              <a:t> were mostly third and fourth-graders, which is the target age group.</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children played 15 levels,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the game was logging everything the players did and sending the data to us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a:t>
            </a:r>
            <a:r>
              <a:rPr lang="en-US" baseline="0" dirty="0" smtClean="0"/>
              <a:t> </a:t>
            </a:r>
            <a:r>
              <a:rPr lang="en-US" baseline="0" dirty="0" err="1" smtClean="0"/>
              <a:t>Playtracer</a:t>
            </a:r>
            <a:r>
              <a:rPr lang="en-US" baseline="0" dirty="0" smtClean="0"/>
              <a:t>, we were able to identify useful patterns in the data that we are going to group into three general categories.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Player confusion is where players become confused because they do not understand the game mechanics.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Player hypotheses are the strategies the players try while exploring the state space. These first two both represent lines of thought of the player.</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Last, we will talk about design flaws that we uncovered using </a:t>
            </a:r>
            <a:r>
              <a:rPr lang="en-US" baseline="0" dirty="0" err="1" smtClean="0"/>
              <a:t>Playtracer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start with confusion.</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that can uncover when the player is confused about game mechanics,</a:t>
            </a:r>
          </a:p>
        </p:txBody>
      </p:sp>
      <p:sp>
        <p:nvSpPr>
          <p:cNvPr id="4" name="Slide Number Placeholder 3"/>
          <p:cNvSpPr>
            <a:spLocks noGrp="1"/>
          </p:cNvSpPr>
          <p:nvPr>
            <p:ph type="sldNum" sz="quarter" idx="10"/>
          </p:nvPr>
        </p:nvSpPr>
        <p:spPr/>
        <p:txBody>
          <a:bodyPr/>
          <a:lstStyle/>
          <a:p>
            <a:fld id="{56BBEF29-7E90-4A8E-A424-6B1D53BEBA55}"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second level of Refraction. (PAUSE)</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a:t>
            </a:r>
            <a:r>
              <a:rPr lang="en-US" baseline="0" dirty="0" smtClean="0"/>
              <a:t> tutorial level in which the </a:t>
            </a:r>
            <a:r>
              <a:rPr lang="en-US" dirty="0" smtClean="0"/>
              <a:t>player must redirect the laser twice</a:t>
            </a:r>
            <a:r>
              <a:rPr lang="en-US" baseline="0" dirty="0" smtClean="0"/>
              <a:t> -&gt;</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that it enters the target</a:t>
            </a:r>
            <a:r>
              <a:rPr lang="en-US" baseline="0" dirty="0" smtClean="0"/>
              <a:t> spaceship through a funnel on the right-hand side.</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visualization we get from using </a:t>
            </a:r>
            <a:r>
              <a:rPr lang="en-US" baseline="0" dirty="0" err="1" smtClean="0"/>
              <a:t>Playtracer</a:t>
            </a:r>
            <a:r>
              <a:rPr lang="en-US" baseline="0" dirty="0" smtClean="0"/>
              <a:t>. </a:t>
            </a:r>
          </a:p>
        </p:txBody>
      </p:sp>
      <p:sp>
        <p:nvSpPr>
          <p:cNvPr id="4" name="Slide Number Placeholder 3"/>
          <p:cNvSpPr>
            <a:spLocks noGrp="1"/>
          </p:cNvSpPr>
          <p:nvPr>
            <p:ph type="sldNum" sz="quarter" idx="10"/>
          </p:nvPr>
        </p:nvSpPr>
        <p:spPr/>
        <p:txBody>
          <a:bodyPr/>
          <a:lstStyle/>
          <a:p>
            <a:fld id="{9B4F579D-17AB-40A9-8DB3-F2EC01A609D4}"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useful method for finding interesting patterns is to look for clusters of states that are further away from the goal than the start state. In this level there are two such clusters, so we drilled down into each of these states to examine what was going on.</a:t>
            </a:r>
          </a:p>
        </p:txBody>
      </p:sp>
      <p:sp>
        <p:nvSpPr>
          <p:cNvPr id="4" name="Slide Number Placeholder 3"/>
          <p:cNvSpPr>
            <a:spLocks noGrp="1"/>
          </p:cNvSpPr>
          <p:nvPr>
            <p:ph type="sldNum" sz="quarter" idx="10"/>
          </p:nvPr>
        </p:nvSpPr>
        <p:spPr/>
        <p:txBody>
          <a:bodyPr/>
          <a:lstStyle/>
          <a:p>
            <a:fld id="{9B4F579D-17AB-40A9-8DB3-F2EC01A609D4}"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one popular</a:t>
            </a:r>
            <a:r>
              <a:rPr lang="en-US" baseline="0" dirty="0" smtClean="0"/>
              <a:t> state that almost half of the players went through, they attempted to hit the target from the top, even though there was a tutorial message here explaining that the lasers must enter the target through the funnel on the right-hand side. Therefore, we could tell that this game mechanic was not immediately clear, perhaps because the tutorial was not clear enough, no one was paying attention to the tutorial, or the art on the piece was unclear. </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this study we have refined the artwork of the game</a:t>
            </a:r>
            <a:r>
              <a:rPr lang="en-US" baseline="0" dirty="0" smtClean="0"/>
              <a:t> -&gt;</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that the entrances to the spaceships are more clear.</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a:t>
            </a:r>
            <a:r>
              <a:rPr lang="en-US" baseline="0" dirty="0" smtClean="0"/>
              <a:t> the states in the cluster on the upper left, we discovered that they were all states where the player was using the pieces incorrectly. We had tried to explain through tutorials that lasers must enter the target -&gt;</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through the large funnels, (PAUSE)</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identify key player strategies,</a:t>
            </a:r>
          </a:p>
        </p:txBody>
      </p:sp>
      <p:sp>
        <p:nvSpPr>
          <p:cNvPr id="4" name="Slide Number Placeholder 3"/>
          <p:cNvSpPr>
            <a:spLocks noGrp="1"/>
          </p:cNvSpPr>
          <p:nvPr>
            <p:ph type="sldNum" sz="quarter" idx="10"/>
          </p:nvPr>
        </p:nvSpPr>
        <p:spPr/>
        <p:txBody>
          <a:bodyPr/>
          <a:lstStyle/>
          <a:p>
            <a:fld id="{56BBEF29-7E90-4A8E-A424-6B1D53BEBA55}"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must exit through the small nozzles, and that they cannot be used any other way,</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but apparently players were still becoming confused about this mechanic.</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I’m going talk</a:t>
            </a:r>
            <a:r>
              <a:rPr lang="en-US" baseline="0" dirty="0" smtClean="0"/>
              <a:t> a bit about how some of the patterns we found through </a:t>
            </a:r>
            <a:r>
              <a:rPr lang="en-US" baseline="0" dirty="0" err="1" smtClean="0"/>
              <a:t>Playtracer</a:t>
            </a:r>
            <a:r>
              <a:rPr lang="en-US" baseline="0" dirty="0" smtClean="0"/>
              <a:t> showed how players explored various pathways in the game’s state space, only some of which turned out to be successful. This category is similar to the previous category, but some of the patterns we found here went beyond players just being confused about the game mechanics.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used</a:t>
            </a:r>
            <a:r>
              <a:rPr lang="en-US" baseline="0" dirty="0" smtClean="0"/>
              <a:t> to be the</a:t>
            </a:r>
            <a:r>
              <a:rPr lang="en-US" dirty="0" smtClean="0"/>
              <a:t> fourth level of Refraction. Here,</a:t>
            </a:r>
            <a:r>
              <a:rPr lang="en-US" baseline="0" dirty="0" smtClean="0"/>
              <a:t> there are two targets that both want ½ of the laser.</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satisfy these targets, the player must split the laser in half as shown, and then use bender</a:t>
            </a:r>
            <a:r>
              <a:rPr lang="en-US" baseline="0" dirty="0" smtClean="0"/>
              <a:t> pieces to redirect the laser to the two targets.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a:t>
            </a:r>
            <a:r>
              <a:rPr lang="en-US" baseline="0" dirty="0" err="1" smtClean="0"/>
              <a:t>Playtracer</a:t>
            </a:r>
            <a:r>
              <a:rPr lang="en-US" baseline="0" dirty="0" smtClean="0"/>
              <a:t> visualization of this level. Immediately, we can see that there was a lot more going on here than in the previous level. Several of the players failed and the state space was very cluttered.</a:t>
            </a:r>
          </a:p>
        </p:txBody>
      </p:sp>
      <p:sp>
        <p:nvSpPr>
          <p:cNvPr id="4" name="Slide Number Placeholder 3"/>
          <p:cNvSpPr>
            <a:spLocks noGrp="1"/>
          </p:cNvSpPr>
          <p:nvPr>
            <p:ph type="sldNum" sz="quarter" idx="10"/>
          </p:nvPr>
        </p:nvSpPr>
        <p:spPr/>
        <p:txBody>
          <a:bodyPr/>
          <a:lstStyle/>
          <a:p>
            <a:fld id="{9B4F579D-17AB-40A9-8DB3-F2EC01A609D4}"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order to look at player strategies, we started looking at big clusters and big states throughout the visualization. We started some of the clusters in the upper left and lower left, which are far away from the goal,</a:t>
            </a:r>
          </a:p>
        </p:txBody>
      </p:sp>
      <p:sp>
        <p:nvSpPr>
          <p:cNvPr id="4" name="Slide Number Placeholder 3"/>
          <p:cNvSpPr>
            <a:spLocks noGrp="1"/>
          </p:cNvSpPr>
          <p:nvPr>
            <p:ph type="sldNum" sz="quarter" idx="10"/>
          </p:nvPr>
        </p:nvSpPr>
        <p:spPr/>
        <p:txBody>
          <a:bodyPr/>
          <a:lstStyle/>
          <a:p>
            <a:fld id="{9B4F579D-17AB-40A9-8DB3-F2EC01A609D4}"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we also examined the popular cluster in the lower right, which is on the path to the goal.</a:t>
            </a:r>
          </a:p>
        </p:txBody>
      </p:sp>
      <p:sp>
        <p:nvSpPr>
          <p:cNvPr id="4" name="Slide Number Placeholder 3"/>
          <p:cNvSpPr>
            <a:spLocks noGrp="1"/>
          </p:cNvSpPr>
          <p:nvPr>
            <p:ph type="sldNum" sz="quarter" idx="10"/>
          </p:nvPr>
        </p:nvSpPr>
        <p:spPr/>
        <p:txBody>
          <a:bodyPr/>
          <a:lstStyle/>
          <a:p>
            <a:fld id="{9B4F579D-17AB-40A9-8DB3-F2EC01A609D4}"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cluster</a:t>
            </a:r>
            <a:r>
              <a:rPr lang="en-US" baseline="0" dirty="0" smtClean="0"/>
              <a:t> in the upper left corresponded to this pattern, where the player has placed the two-splitter in a way such that it can hit the bottom target. However, now the remaining laser is going out of the screen and cannot be redirected back towards the other target. This is kind of the greedy strategy for this level.</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cluster</a:t>
            </a:r>
            <a:r>
              <a:rPr lang="en-US" baseline="0" dirty="0" smtClean="0"/>
              <a:t> in the lower left, the player had used a bender to get the laser near the targets. The players may be just trying to get the laser close to the targets, or they may think that they can split the laser once it is over there. However, due to the configuration of pieces in this level, players cannot finish the level if they use this bender piece here.</a:t>
            </a:r>
          </a:p>
        </p:txBody>
      </p:sp>
      <p:sp>
        <p:nvSpPr>
          <p:cNvPr id="4" name="Slide Number Placeholder 3"/>
          <p:cNvSpPr>
            <a:spLocks noGrp="1"/>
          </p:cNvSpPr>
          <p:nvPr>
            <p:ph type="sldNum" sz="quarter" idx="10"/>
          </p:nvPr>
        </p:nvSpPr>
        <p:spPr/>
        <p:txBody>
          <a:bodyPr/>
          <a:lstStyle/>
          <a:p>
            <a:fld id="{56BBEF29-7E90-4A8E-A424-6B1D53BEBA55}"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points of the game that commonly lead to failure. </a:t>
            </a:r>
          </a:p>
        </p:txBody>
      </p:sp>
      <p:sp>
        <p:nvSpPr>
          <p:cNvPr id="4" name="Slide Number Placeholder 3"/>
          <p:cNvSpPr>
            <a:spLocks noGrp="1"/>
          </p:cNvSpPr>
          <p:nvPr>
            <p:ph type="sldNum" sz="quarter" idx="10"/>
          </p:nvPr>
        </p:nvSpPr>
        <p:spPr/>
        <p:txBody>
          <a:bodyPr/>
          <a:lstStyle/>
          <a:p>
            <a:fld id="{56BBEF29-7E90-4A8E-A424-6B1D53BEBA55}"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in the cluster in the lower right,</a:t>
            </a:r>
            <a:r>
              <a:rPr lang="en-US" baseline="0" dirty="0" smtClean="0"/>
              <a:t> which is on the path to the goal, the player has sent all of the laser to the bottom target, overloading it. From here, the player can use the remaining pieces to split the laser and redirect it. So, these three examples show some of the important player strategies in this level.</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I am going to discuss</a:t>
            </a:r>
            <a:r>
              <a:rPr lang="en-US" baseline="0" dirty="0" smtClean="0"/>
              <a:t> how we used </a:t>
            </a:r>
            <a:r>
              <a:rPr lang="en-US" baseline="0" dirty="0" err="1" smtClean="0"/>
              <a:t>Playtracer</a:t>
            </a:r>
            <a:r>
              <a:rPr lang="en-US" baseline="0" dirty="0" smtClean="0"/>
              <a:t> to identify a really interesting design flaw in the same level.</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Previously we described how we can color the states based on the probability of winning or losing and look for large red states, particularly large red states that are close to the goal. These states are interesting because many of the players gave up despite being close to the goal.</a:t>
            </a:r>
          </a:p>
        </p:txBody>
      </p:sp>
      <p:sp>
        <p:nvSpPr>
          <p:cNvPr id="4" name="Slide Number Placeholder 3"/>
          <p:cNvSpPr>
            <a:spLocks noGrp="1"/>
          </p:cNvSpPr>
          <p:nvPr>
            <p:ph type="sldNum" sz="quarter" idx="10"/>
          </p:nvPr>
        </p:nvSpPr>
        <p:spPr/>
        <p:txBody>
          <a:bodyPr/>
          <a:lstStyle/>
          <a:p>
            <a:fld id="{9B4F579D-17AB-40A9-8DB3-F2EC01A609D4}"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we pointed out earlier, in this level, there is such a state that stands out. 11 of 35 players went through this state, and even though it is only a single move away from the goal, no one realized this. Furthermore, of these 11 children, 9 eventually failed.</a:t>
            </a:r>
            <a:endParaRPr lang="en-US" dirty="0" smtClean="0"/>
          </a:p>
          <a:p>
            <a:endParaRPr lang="en-US" dirty="0"/>
          </a:p>
        </p:txBody>
      </p:sp>
      <p:sp>
        <p:nvSpPr>
          <p:cNvPr id="4" name="Slide Number Placeholder 3"/>
          <p:cNvSpPr>
            <a:spLocks noGrp="1"/>
          </p:cNvSpPr>
          <p:nvPr>
            <p:ph type="sldNum" sz="quarter" idx="10"/>
          </p:nvPr>
        </p:nvSpPr>
        <p:spPr/>
        <p:txBody>
          <a:bodyPr/>
          <a:lstStyle/>
          <a:p>
            <a:fld id="{9B4F579D-17AB-40A9-8DB3-F2EC01A609D4}"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drilled down into this</a:t>
            </a:r>
            <a:r>
              <a:rPr lang="en-US" baseline="0" dirty="0" smtClean="0"/>
              <a:t> state, we noticed that the players have put the benders in the right place and all they have to do is use the two-splitter and then they will win. However, nobody did this. There are several reasons why this could be the case. They players may not want to bunch so many pieces into the corner, or they may not be comfortable with splitting and bending lasers yet. </a:t>
            </a:r>
            <a:r>
              <a:rPr lang="en-US" u="sng" baseline="0" dirty="0" smtClean="0"/>
              <a:t>Regardless, from the designer’s perspective this behavior was completely unexpected, and </a:t>
            </a:r>
            <a:r>
              <a:rPr lang="en-US" u="sng" baseline="0" dirty="0" err="1" smtClean="0"/>
              <a:t>Playtracer</a:t>
            </a:r>
            <a:r>
              <a:rPr lang="en-US" u="sng" baseline="0" dirty="0" smtClean="0"/>
              <a:t> helped us find this problem quickly. </a:t>
            </a:r>
            <a:endParaRPr lang="en-US" u="sng"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a:t>
            </a:r>
            <a:r>
              <a:rPr lang="en-US" baseline="0" dirty="0" smtClean="0"/>
              <a:t>on this information, w</a:t>
            </a:r>
            <a:r>
              <a:rPr lang="en-US" dirty="0" smtClean="0"/>
              <a:t>e</a:t>
            </a:r>
            <a:r>
              <a:rPr lang="en-US" baseline="0" dirty="0" smtClean="0"/>
              <a:t> fixed this level by moving it later in the progression, reducing the complexity of the laser bending, and making the pieces less bunched together. (PAUSE). These examples all show how </a:t>
            </a:r>
            <a:r>
              <a:rPr lang="en-US" baseline="0" dirty="0" err="1" smtClean="0"/>
              <a:t>Playtracer</a:t>
            </a:r>
            <a:r>
              <a:rPr lang="en-US" baseline="0" dirty="0" smtClean="0"/>
              <a:t> helped us design a better learning game, as we prepare to send the game to thousands of children through K12 Virtual Academies and gather large amounts of data about how </a:t>
            </a:r>
            <a:r>
              <a:rPr lang="en-US" baseline="0" smtClean="0"/>
              <a:t>children learn fractions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am now going to talk a little bit about the limitations of this method. One problem is that it is often hard to come up with a good distance function. Since our framework gives designers the ability to specify their own distance function, it gives them some flexibility to use distance functions to look at various aspects of the game’s state space. However, this is also a double-edged sword because if the distance function is bad, it will limit the effectiveness of the analysis. </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particular visualization it looks like there are three distinct goal regions. (PAUSE)</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However, when we look at the states in the game, we discover that they are basically the same solution, just with slightly different configurations.  It is interesting that </a:t>
            </a:r>
            <a:r>
              <a:rPr lang="en-US" baseline="0" dirty="0" err="1" smtClean="0"/>
              <a:t>Playtracer</a:t>
            </a:r>
            <a:r>
              <a:rPr lang="en-US" baseline="0" dirty="0" smtClean="0"/>
              <a:t> allows us to see these different solutions, but ideally they should not be so far apart. Improving distance functions is an important area of future work.</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a:t>
            </a:r>
            <a:r>
              <a:rPr lang="en-US" baseline="0" dirty="0" smtClean="0"/>
              <a:t> state spaces get larger and larger, they get more cluttered and it can become difficult to figure out what is going on in the visualizations. This can make the analysis more challenging, as in the case of this later level. Also, many games have really complicated state spaces. Therefore, we need a better way of collapsing groups of states together to facilitate visual analysis.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Ideally, we want to find patterns without specifically asking questions about the data, both because queries may be difficult to formulate,</a:t>
            </a:r>
          </a:p>
        </p:txBody>
      </p:sp>
      <p:sp>
        <p:nvSpPr>
          <p:cNvPr id="4" name="Slide Number Placeholder 3"/>
          <p:cNvSpPr>
            <a:spLocks noGrp="1"/>
          </p:cNvSpPr>
          <p:nvPr>
            <p:ph type="sldNum" sz="quarter" idx="10"/>
          </p:nvPr>
        </p:nvSpPr>
        <p:spPr/>
        <p:txBody>
          <a:bodyPr/>
          <a:lstStyle/>
          <a:p>
            <a:fld id="{56BBEF29-7E90-4A8E-A424-6B1D53BEBA55}"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a:t>
            </a:r>
            <a:r>
              <a:rPr lang="en-US" baseline="0" dirty="0" smtClean="0"/>
              <a:t> these limitations, we have</a:t>
            </a:r>
            <a:r>
              <a:rPr lang="en-US" dirty="0" smtClean="0"/>
              <a:t> found</a:t>
            </a:r>
            <a:r>
              <a:rPr lang="en-US" baseline="0" dirty="0" smtClean="0"/>
              <a:t> </a:t>
            </a:r>
            <a:r>
              <a:rPr lang="en-US" baseline="0" dirty="0" err="1" smtClean="0"/>
              <a:t>Playtracer</a:t>
            </a:r>
            <a:r>
              <a:rPr lang="en-US" baseline="0" dirty="0" smtClean="0"/>
              <a:t> to be very useful as we iteratively refine our game.</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t>
            </a:r>
            <a:r>
              <a:rPr lang="en-US" dirty="0" smtClean="0"/>
              <a:t>are now actively working to expand </a:t>
            </a:r>
            <a:r>
              <a:rPr lang="en-US" dirty="0" err="1" smtClean="0"/>
              <a:t>Playtracer</a:t>
            </a:r>
            <a:r>
              <a:rPr lang="en-US" dirty="0" smtClean="0"/>
              <a:t> and generalize it so that it will help</a:t>
            </a:r>
            <a:r>
              <a:rPr lang="en-US" baseline="0" dirty="0" smtClean="0"/>
              <a:t> us analyze </a:t>
            </a:r>
            <a:r>
              <a:rPr lang="en-US" dirty="0" smtClean="0"/>
              <a:t>many of the games that we</a:t>
            </a:r>
            <a:r>
              <a:rPr lang="en-US" baseline="0" dirty="0" smtClean="0"/>
              <a:t> are planning to build for discovering optimal learning pathways in </a:t>
            </a:r>
            <a:r>
              <a:rPr lang="en-US" dirty="0" smtClean="0"/>
              <a:t>early mathematics.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we still</a:t>
            </a:r>
            <a:r>
              <a:rPr lang="en-US" baseline="0" dirty="0" smtClean="0"/>
              <a:t> have a ways to go before we can achieve our goal of being able to find high-level patterns consistently and accurately.</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have contributed some basic insight into how to specify state distance functions to facilitate visual analysis, but we will need better ways of describing how far apart game states are.</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Also, while have shown that we can identify interesting patterns using this approach, we have only scratched the surface of how to use visual data mining consistently to differentiate types of confusion</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classify player strategies.</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would like to thank the people who helped</a:t>
            </a:r>
            <a:r>
              <a:rPr lang="en-US" baseline="0" dirty="0" smtClean="0"/>
              <a:t> us make Refraction and thanks also to David </a:t>
            </a:r>
            <a:r>
              <a:rPr lang="en-US" baseline="0" dirty="0" err="1" smtClean="0"/>
              <a:t>Niemi</a:t>
            </a:r>
            <a:r>
              <a:rPr lang="en-US" baseline="0" dirty="0" smtClean="0"/>
              <a:t> and Ellen Clark of K12 who helped us find the </a:t>
            </a:r>
            <a:r>
              <a:rPr lang="en-US" baseline="0" dirty="0" err="1" smtClean="0"/>
              <a:t>playtesters</a:t>
            </a:r>
            <a:r>
              <a:rPr lang="en-US" baseline="0" dirty="0" smtClean="0"/>
              <a:t>. Thank you.</a:t>
            </a:r>
          </a:p>
        </p:txBody>
      </p:sp>
      <p:sp>
        <p:nvSpPr>
          <p:cNvPr id="4" name="Slide Number Placeholder 3"/>
          <p:cNvSpPr>
            <a:spLocks noGrp="1"/>
          </p:cNvSpPr>
          <p:nvPr>
            <p:ph type="sldNum" sz="quarter" idx="10"/>
          </p:nvPr>
        </p:nvSpPr>
        <p:spPr/>
        <p:txBody>
          <a:bodyPr/>
          <a:lstStyle/>
          <a:p>
            <a:fld id="{56BBEF29-7E90-4A8E-A424-6B1D53BEBA55}"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 cycle in these graphs?  A cycle means that the</a:t>
            </a:r>
            <a:r>
              <a:rPr lang="en-US" baseline="0" dirty="0" smtClean="0"/>
              <a:t> player tried something, then returned to his original state.  Therefore, viewing cycles in a </a:t>
            </a:r>
            <a:r>
              <a:rPr lang="en-US" baseline="0" dirty="0" err="1" smtClean="0"/>
              <a:t>playtrace</a:t>
            </a:r>
            <a:r>
              <a:rPr lang="en-US" baseline="0" dirty="0" smtClean="0"/>
              <a:t> tells us exactly the moves that a player made and decided to take back – a strategy the player decided was no longer worth pursuing.</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Likewise,</a:t>
            </a:r>
            <a:r>
              <a:rPr lang="en-US" baseline="0" dirty="0" smtClean="0"/>
              <a:t> what remains after we strip out the cycles of a </a:t>
            </a:r>
            <a:r>
              <a:rPr lang="en-US" baseline="0" dirty="0" err="1" smtClean="0"/>
              <a:t>playtrace</a:t>
            </a:r>
            <a:r>
              <a:rPr lang="en-US" baseline="0" dirty="0" smtClean="0"/>
              <a:t>?  It’s exactly the set moves the player never took back – their chosen solution to the level.</a:t>
            </a:r>
          </a:p>
        </p:txBody>
      </p:sp>
      <p:sp>
        <p:nvSpPr>
          <p:cNvPr id="4" name="Slide Number Placeholder 3"/>
          <p:cNvSpPr>
            <a:spLocks noGrp="1"/>
          </p:cNvSpPr>
          <p:nvPr>
            <p:ph type="sldNum" sz="quarter" idx="10"/>
          </p:nvPr>
        </p:nvSpPr>
        <p:spPr/>
        <p:txBody>
          <a:bodyPr/>
          <a:lstStyle/>
          <a:p>
            <a:fld id="{56BBEF29-7E90-4A8E-A424-6B1D53BEBA55}"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same kid tracked over multiple</a:t>
            </a:r>
            <a:r>
              <a:rPr lang="en-US" baseline="0" dirty="0" smtClean="0"/>
              <a:t> levels. In levels 3 and 9, the player struggles, but he completes 5 and 8 easily. It turns out that levels 3 and 9 both involve combining splitting and bending, whereas 5 and 8 only require bending or splitting. Combining these two mechanics could be difficult for this child.</a:t>
            </a:r>
            <a:endParaRPr lang="en-US" dirty="0"/>
          </a:p>
        </p:txBody>
      </p:sp>
      <p:sp>
        <p:nvSpPr>
          <p:cNvPr id="4" name="Slide Number Placeholder 3"/>
          <p:cNvSpPr>
            <a:spLocks noGrp="1"/>
          </p:cNvSpPr>
          <p:nvPr>
            <p:ph type="sldNum" sz="quarter" idx="10"/>
          </p:nvPr>
        </p:nvSpPr>
        <p:spPr/>
        <p:txBody>
          <a:bodyPr/>
          <a:lstStyle/>
          <a:p>
            <a:fld id="{56BBEF29-7E90-4A8E-A424-6B1D53BEBA55}"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A38D5F-2CB0-4BCB-BABF-3DE1C259013B}" type="datetimeFigureOut">
              <a:rPr lang="en-US" smtClean="0"/>
              <a:pPr/>
              <a:t>6/23/2010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38D5F-2CB0-4BCB-BABF-3DE1C259013B}" type="datetimeFigureOut">
              <a:rPr lang="en-US" smtClean="0"/>
              <a:pPr/>
              <a:t>6/23/2010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38D5F-2CB0-4BCB-BABF-3DE1C259013B}" type="datetimeFigureOut">
              <a:rPr lang="en-US" smtClean="0"/>
              <a:pPr/>
              <a:t>6/23/2010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38D5F-2CB0-4BCB-BABF-3DE1C259013B}" type="datetimeFigureOut">
              <a:rPr lang="en-US" smtClean="0"/>
              <a:pPr/>
              <a:t>6/23/2010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A38D5F-2CB0-4BCB-BABF-3DE1C259013B}" type="datetimeFigureOut">
              <a:rPr lang="en-US" smtClean="0"/>
              <a:pPr/>
              <a:t>6/23/2010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A38D5F-2CB0-4BCB-BABF-3DE1C259013B}" type="datetimeFigureOut">
              <a:rPr lang="en-US" smtClean="0"/>
              <a:pPr/>
              <a:t>6/23/2010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38D5F-2CB0-4BCB-BABF-3DE1C259013B}" type="datetimeFigureOut">
              <a:rPr lang="en-US" smtClean="0"/>
              <a:pPr/>
              <a:t>6/23/2010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A38D5F-2CB0-4BCB-BABF-3DE1C259013B}" type="datetimeFigureOut">
              <a:rPr lang="en-US" smtClean="0"/>
              <a:pPr/>
              <a:t>6/23/2010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38D5F-2CB0-4BCB-BABF-3DE1C259013B}" type="datetimeFigureOut">
              <a:rPr lang="en-US" smtClean="0"/>
              <a:pPr/>
              <a:t>6/23/2010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38D5F-2CB0-4BCB-BABF-3DE1C259013B}" type="datetimeFigureOut">
              <a:rPr lang="en-US" smtClean="0"/>
              <a:pPr/>
              <a:t>6/23/2010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38D5F-2CB0-4BCB-BABF-3DE1C259013B}" type="datetimeFigureOut">
              <a:rPr lang="en-US" smtClean="0"/>
              <a:pPr/>
              <a:t>6/23/2010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CA14D-EB8F-4EA7-B277-8C0F8DFCE50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38D5F-2CB0-4BCB-BABF-3DE1C259013B}" type="datetimeFigureOut">
              <a:rPr lang="en-US" smtClean="0"/>
              <a:pPr/>
              <a:t>6/23/2010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CA14D-EB8F-4EA7-B277-8C0F8DFCE50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2.xml"/><Relationship Id="rId7" Type="http://schemas.openxmlformats.org/officeDocument/2006/relationships/hyperlink" Target="http://www.google.com/imgres?imgurl=http://www.videogamesblogger.com/wp-content/uploads/2009/09/kids-boy-girl-play-videogames.jpg&amp;imgrefurl=http://www.videogamesblogger.com/2009/09/12/57-of-kids-ages-2-12-play-videogames-households-with-kids-account-for-45-of-total-industry-sales.htm&amp;usg=__eQNGw0ucYTZhCnn2Rz-EoDv2DnI=&amp;h=413&amp;w=620&amp;sz=176&amp;hl=en&amp;start=5&amp;sig2=4B2JrO8_uxftuYjOYPUcsA&amp;um=1&amp;itbs=1&amp;tbnid=hrIP2-D0BUdt2M:&amp;tbnh=91&amp;tbnw=136&amp;prev=/images?q=kid+videogames&amp;um=1&amp;hl=en&amp;tbs=isch:1&amp;ei=6n0ZTK2mI8KWOPuJsckK"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image" Target="../media/image1.jpeg"/><Relationship Id="rId9" Type="http://schemas.openxmlformats.org/officeDocument/2006/relationships/hyperlink" Target="http://www.google.com/imgres?imgurl=http://farm1.static.flickr.com/15/19174565_803a4baf8a.jpg&amp;imgrefurl=http://daymix.com/Harmful-Effects-Of-Video-Games/&amp;usg=__7YfEp4Oh04WAu37RFomVMJcyYiM=&amp;h=339&amp;w=500&amp;sz=34&amp;hl=en&amp;start=9&amp;sig2=iHG_Clgs3eknFbPinuoyUg&amp;um=1&amp;itbs=1&amp;tbnid=k_3vWqRTZgm__M:&amp;tbnh=88&amp;tbnw=130&amp;prev=/images?q=kid+videogames&amp;um=1&amp;hl=en&amp;sa=N&amp;ndsp=20&amp;tbs=isch:1&amp;ei=Ln4ZTLGtK8KPON2n7NM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google.com/imgres?imgurl=http://kester.typepad.com/signs/kids%20computers.jpg&amp;imgrefurl=http://kester.typepad.com/signs/page/2/&amp;usg=__6OY7rMRaX8nY2lWaXTWh9_U7beI=&amp;h=375&amp;w=500&amp;sz=128&amp;hl=en&amp;start=13&amp;sig2=Bno1tjL4RGvFsBwtfE2Vbg&amp;um=1&amp;itbs=1&amp;tbnid=92r0JhslaStwQM:&amp;tbnh=98&amp;tbnw=130&amp;prev=/images?q=kids+computers&amp;um=1&amp;hl=en&amp;tbs=isch:1&amp;ei=HfAaTMC0EKaSOPzMhJIK" TargetMode="External"/><Relationship Id="rId7" Type="http://schemas.openxmlformats.org/officeDocument/2006/relationships/hyperlink" Target="http://www.google.com/imgres?imgurl=http://i.thisislondon.co.uk/i/pix/2009/06/kids-computers-415x275.jpg&amp;imgrefurl=http://www.thisislondon.co.uk/standard-business/article-23706815-kids-can-lead-way-in-digital-playground.do&amp;usg=__UEknf_McoDQfVfoCEo6zmiBh3B0=&amp;h=275&amp;w=415&amp;sz=28&amp;hl=en&amp;start=2&amp;sig2=65Z-liNF0H6x4-Fpn5qweQ&amp;um=1&amp;itbs=1&amp;tbnid=QEjNJmE5anGHJM:&amp;tbnh=83&amp;tbnw=125&amp;prev=/images?q=kids+computers&amp;um=1&amp;hl=en&amp;tbs=isch:1&amp;ei=HfAaTMC0EKaSOPzMhJI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m/imgres?imgurl=http://www.whizkidsllc.com/images/kids%20computers.png&amp;imgrefurl=http://www.whizkidsllc.com/&amp;usg=__Ll_2yidMWonaGIGkk1bGrKPnV5M=&amp;h=118&amp;w=179&amp;sz=35&amp;hl=en&amp;start=8&amp;sig2=SQjQc7gXynEl6sH2H7SweQ&amp;um=1&amp;itbs=1&amp;tbnid=-jTvwYnZbDrxFM:&amp;tbnh=67&amp;tbnw=101&amp;prev=/images?q=kids+computers&amp;um=1&amp;hl=en&amp;tbs=isch:1&amp;ei=HfAaTMC0EKaSOPzMhJIK" TargetMode="Externa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hyperlink" Target="http://www.google.com/imgres?imgurl=http://www.videogamesblogger.com/wp-content/uploads/2009/09/kids-boy-girl-play-videogames.jpg&amp;imgrefurl=http://www.videogamesblogger.com/2009/09/12/57-of-kids-ages-2-12-play-videogames-households-with-kids-account-for-45-of-total-industry-sales.htm&amp;usg=__eQNGw0ucYTZhCnn2Rz-EoDv2DnI=&amp;h=413&amp;w=620&amp;sz=176&amp;hl=en&amp;start=5&amp;sig2=4B2JrO8_uxftuYjOYPUcsA&amp;um=1&amp;itbs=1&amp;tbnid=hrIP2-D0BUdt2M:&amp;tbnh=91&amp;tbnw=136&amp;prev=/images?q=kid+videogames&amp;um=1&amp;hl=en&amp;tbs=isch:1&amp;ei=6n0ZTK2mI8KWOPuJsckK" TargetMode="External"/><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jpeg"/><Relationship Id="rId11" Type="http://schemas.openxmlformats.org/officeDocument/2006/relationships/image" Target="../media/image6.wmf"/><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image" Target="../media/image1.jpeg"/><Relationship Id="rId9" Type="http://schemas.openxmlformats.org/officeDocument/2006/relationships/hyperlink" Target="http://www.google.com/imgres?imgurl=http://farm1.static.flickr.com/15/19174565_803a4baf8a.jpg&amp;imgrefurl=http://daymix.com/Harmful-Effects-Of-Video-Games/&amp;usg=__7YfEp4Oh04WAu37RFomVMJcyYiM=&amp;h=339&amp;w=500&amp;sz=34&amp;hl=en&amp;start=9&amp;sig2=iHG_Clgs3eknFbPinuoyUg&amp;um=1&amp;itbs=1&amp;tbnid=k_3vWqRTZgm__M:&amp;tbnh=88&amp;tbnw=130&amp;prev=/images?q=kid+videogames&amp;um=1&amp;hl=en&amp;sa=N&amp;ndsp=20&amp;tbs=isch:1&amp;ei=Ln4ZTLGtK8KPON2n7NM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hyperlink" Target="http://www.google.com/imgres?imgurl=http://www.videogamesblogger.com/wp-content/uploads/2009/09/kids-boy-girl-play-videogames.jpg&amp;imgrefurl=http://www.videogamesblogger.com/2009/09/12/57-of-kids-ages-2-12-play-videogames-households-with-kids-account-for-45-of-total-industry-sales.htm&amp;usg=__eQNGw0ucYTZhCnn2Rz-EoDv2DnI=&amp;h=413&amp;w=620&amp;sz=176&amp;hl=en&amp;start=5&amp;sig2=4B2JrO8_uxftuYjOYPUcsA&amp;um=1&amp;itbs=1&amp;tbnid=hrIP2-D0BUdt2M:&amp;tbnh=91&amp;tbnw=136&amp;prev=/images?q=kid+videogames&amp;um=1&amp;hl=en&amp;tbs=isch:1&amp;ei=6n0ZTK2mI8KWOPuJsckK" TargetMode="External"/><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jpeg"/><Relationship Id="rId11" Type="http://schemas.openxmlformats.org/officeDocument/2006/relationships/image" Target="../media/image6.wmf"/><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image" Target="../media/image1.jpeg"/><Relationship Id="rId9" Type="http://schemas.openxmlformats.org/officeDocument/2006/relationships/hyperlink" Target="http://www.google.com/imgres?imgurl=http://farm1.static.flickr.com/15/19174565_803a4baf8a.jpg&amp;imgrefurl=http://daymix.com/Harmful-Effects-Of-Video-Games/&amp;usg=__7YfEp4Oh04WAu37RFomVMJcyYiM=&amp;h=339&amp;w=500&amp;sz=34&amp;hl=en&amp;start=9&amp;sig2=iHG_Clgs3eknFbPinuoyUg&amp;um=1&amp;itbs=1&amp;tbnid=k_3vWqRTZgm__M:&amp;tbnh=88&amp;tbnw=130&amp;prev=/images?q=kid+videogames&amp;um=1&amp;hl=en&amp;sa=N&amp;ndsp=20&amp;tbs=isch:1&amp;ei=Ln4ZTLGtK8KPON2n7NM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Gameplay Analysis through </a:t>
            </a:r>
            <a:br>
              <a:rPr lang="en-US" dirty="0" smtClean="0"/>
            </a:br>
            <a:r>
              <a:rPr lang="en-US" dirty="0" smtClean="0"/>
              <a:t>State Projection</a:t>
            </a:r>
            <a:endParaRPr lang="en-US" dirty="0"/>
          </a:p>
        </p:txBody>
      </p:sp>
      <p:sp>
        <p:nvSpPr>
          <p:cNvPr id="3" name="Subtitle 2"/>
          <p:cNvSpPr>
            <a:spLocks noGrp="1"/>
          </p:cNvSpPr>
          <p:nvPr>
            <p:ph type="subTitle" idx="1"/>
          </p:nvPr>
        </p:nvSpPr>
        <p:spPr>
          <a:xfrm>
            <a:off x="914400" y="2514600"/>
            <a:ext cx="7239000" cy="1143000"/>
          </a:xfrm>
        </p:spPr>
        <p:txBody>
          <a:bodyPr>
            <a:normAutofit fontScale="92500"/>
          </a:bodyPr>
          <a:lstStyle/>
          <a:p>
            <a:r>
              <a:rPr lang="en-US" dirty="0" smtClean="0"/>
              <a:t>Erik Andersen</a:t>
            </a:r>
            <a:r>
              <a:rPr lang="en-US" baseline="30000" dirty="0" smtClean="0"/>
              <a:t>1</a:t>
            </a:r>
            <a:r>
              <a:rPr lang="en-US" dirty="0" smtClean="0"/>
              <a:t>, </a:t>
            </a:r>
            <a:r>
              <a:rPr lang="en-US" dirty="0" err="1" smtClean="0"/>
              <a:t>Yun</a:t>
            </a:r>
            <a:r>
              <a:rPr lang="en-US" dirty="0" smtClean="0"/>
              <a:t>-En Liu</a:t>
            </a:r>
            <a:r>
              <a:rPr lang="en-US" baseline="30000" dirty="0" smtClean="0"/>
              <a:t>1</a:t>
            </a:r>
            <a:r>
              <a:rPr lang="en-US" dirty="0" smtClean="0"/>
              <a:t>, Ethan Apter</a:t>
            </a:r>
            <a:r>
              <a:rPr lang="en-US" baseline="30000" dirty="0" smtClean="0"/>
              <a:t>1</a:t>
            </a:r>
            <a:r>
              <a:rPr lang="en-US" dirty="0" smtClean="0"/>
              <a:t>, François Boucher-Genesse</a:t>
            </a:r>
            <a:r>
              <a:rPr lang="en-US" baseline="30000" dirty="0" smtClean="0"/>
              <a:t>2</a:t>
            </a:r>
            <a:r>
              <a:rPr lang="en-US" dirty="0" smtClean="0"/>
              <a:t>, </a:t>
            </a:r>
            <a:r>
              <a:rPr lang="en-US" dirty="0" err="1" smtClean="0"/>
              <a:t>Zoran</a:t>
            </a:r>
            <a:r>
              <a:rPr lang="en-US" dirty="0" smtClean="0"/>
              <a:t> Popović</a:t>
            </a:r>
            <a:r>
              <a:rPr lang="en-US" baseline="30000" dirty="0" smtClean="0"/>
              <a:t>1</a:t>
            </a:r>
            <a:endParaRPr lang="en-US" dirty="0" smtClean="0"/>
          </a:p>
        </p:txBody>
      </p:sp>
      <p:sp>
        <p:nvSpPr>
          <p:cNvPr id="4" name="Subtitle 2"/>
          <p:cNvSpPr txBox="1">
            <a:spLocks/>
          </p:cNvSpPr>
          <p:nvPr/>
        </p:nvSpPr>
        <p:spPr>
          <a:xfrm>
            <a:off x="762000" y="3886200"/>
            <a:ext cx="3657600" cy="1143000"/>
          </a:xfrm>
          <a:prstGeom prst="rect">
            <a:avLst/>
          </a:prstGeom>
        </p:spPr>
        <p:txBody>
          <a:bodyPr vert="horz" lIns="91440" tIns="45720" rIns="91440" bIns="45720" rtlCol="0">
            <a:normAutofit fontScale="6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30000" noProof="0" dirty="0" smtClean="0">
                <a:ln>
                  <a:noFill/>
                </a:ln>
                <a:solidFill>
                  <a:schemeClr val="tx1">
                    <a:tint val="75000"/>
                  </a:schemeClr>
                </a:solidFill>
                <a:effectLst/>
                <a:uLnTx/>
                <a:uFillTx/>
                <a:latin typeface="+mn-lt"/>
                <a:ea typeface="+mn-ea"/>
                <a:cs typeface="+mn-cs"/>
              </a:rPr>
              <a:t>1 </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Center for Game Science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Department of Computer Science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tx1">
                    <a:tint val="75000"/>
                  </a:schemeClr>
                </a:solidFill>
              </a:rPr>
              <a:t>University of Washington</a:t>
            </a: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5" name="Subtitle 2"/>
          <p:cNvSpPr txBox="1">
            <a:spLocks/>
          </p:cNvSpPr>
          <p:nvPr/>
        </p:nvSpPr>
        <p:spPr>
          <a:xfrm>
            <a:off x="4724400" y="4038600"/>
            <a:ext cx="3733800" cy="68580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baseline="30000" dirty="0" smtClean="0">
                <a:solidFill>
                  <a:schemeClr val="tx1">
                    <a:tint val="75000"/>
                  </a:schemeClr>
                </a:solidFill>
              </a:rPr>
              <a:t>2</a:t>
            </a:r>
            <a:r>
              <a:rPr kumimoji="0" lang="en-US" sz="2000" b="0" i="0" u="none" strike="noStrike" kern="1200" cap="none" spc="0" normalizeH="0" baseline="3000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Department of Education</a:t>
            </a:r>
          </a:p>
          <a:p>
            <a:pPr lvl="0" algn="ctr">
              <a:spcBef>
                <a:spcPct val="20000"/>
              </a:spcBef>
            </a:pPr>
            <a:r>
              <a:rPr lang="fr-FR" sz="2000" dirty="0" smtClean="0"/>
              <a:t>Université du Québec à Montréal</a:t>
            </a:r>
            <a:endParaRPr kumimoji="0" lang="en-US" sz="2000" b="0" i="0" u="none" strike="noStrike" kern="1200" cap="none" spc="0" normalizeH="0" baseline="0" noProof="0" dirty="0" smtClean="0">
              <a:ln>
                <a:noFill/>
              </a:ln>
              <a:solidFill>
                <a:schemeClr val="tx1">
                  <a:tint val="75000"/>
                </a:schemeClr>
              </a:solidFill>
              <a:effectLst/>
              <a:uLnTx/>
              <a:uFillTx/>
              <a:ea typeface="+mn-ea"/>
              <a:cs typeface="+mn-cs"/>
            </a:endParaRPr>
          </a:p>
        </p:txBody>
      </p:sp>
      <p:sp>
        <p:nvSpPr>
          <p:cNvPr id="6" name="Subtitle 2"/>
          <p:cNvSpPr txBox="1">
            <a:spLocks/>
          </p:cNvSpPr>
          <p:nvPr/>
        </p:nvSpPr>
        <p:spPr>
          <a:xfrm>
            <a:off x="1828800" y="5334000"/>
            <a:ext cx="57912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FDG 2010               June 21</a:t>
            </a:r>
            <a:r>
              <a:rPr kumimoji="0" lang="en-US" sz="3200" b="0" i="0" u="none" strike="noStrike" kern="1200" cap="none" spc="0" normalizeH="0" baseline="30000" noProof="0" dirty="0" smtClean="0">
                <a:ln>
                  <a:noFill/>
                </a:ln>
                <a:solidFill>
                  <a:schemeClr val="tx1">
                    <a:tint val="75000"/>
                  </a:schemeClr>
                </a:solidFill>
                <a:effectLst/>
                <a:uLnTx/>
                <a:uFillTx/>
                <a:latin typeface="+mn-lt"/>
                <a:ea typeface="+mn-ea"/>
                <a:cs typeface="+mn-cs"/>
              </a:rPr>
              <a:t>st</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in data</a:t>
            </a:r>
            <a:endParaRPr lang="en-US" dirty="0"/>
          </a:p>
        </p:txBody>
      </p:sp>
      <p:sp>
        <p:nvSpPr>
          <p:cNvPr id="5" name="Content Placeholder 4"/>
          <p:cNvSpPr>
            <a:spLocks noGrp="1"/>
          </p:cNvSpPr>
          <p:nvPr>
            <p:ph idx="1"/>
          </p:nvPr>
        </p:nvSpPr>
        <p:spPr/>
        <p:txBody>
          <a:bodyPr/>
          <a:lstStyle/>
          <a:p>
            <a:pPr>
              <a:buNone/>
            </a:pPr>
            <a:r>
              <a:rPr lang="en-US" dirty="0" smtClean="0"/>
              <a:t>SELECT * FROM replays WHERE location=x AND time&gt;y AND attempt&gt;3  AND death=“grenade”…</a:t>
            </a:r>
          </a:p>
          <a:p>
            <a:pPr>
              <a:buNone/>
            </a:pPr>
            <a:endParaRPr lang="en-US" dirty="0" smtClean="0"/>
          </a:p>
          <a:p>
            <a:pPr>
              <a:buNone/>
            </a:pPr>
            <a:endParaRPr lang="en-US" dirty="0" smtClean="0"/>
          </a:p>
          <a:p>
            <a:pPr>
              <a:buNone/>
            </a:pPr>
            <a:r>
              <a:rPr lang="en-US" dirty="0" smtClean="0"/>
              <a:t>Confusion? Strategies?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a:t>
            </a:r>
            <a:r>
              <a:rPr lang="en-US" dirty="0" err="1" smtClean="0"/>
              <a:t>Playtesting</a:t>
            </a:r>
            <a:endParaRPr lang="en-US" dirty="0"/>
          </a:p>
        </p:txBody>
      </p:sp>
      <p:pic>
        <p:nvPicPr>
          <p:cNvPr id="5" name="Content Placeholder 4" descr="0822091233.jpg"/>
          <p:cNvPicPr>
            <a:picLocks noGrp="1" noChangeAspect="1"/>
          </p:cNvPicPr>
          <p:nvPr>
            <p:ph idx="1"/>
          </p:nvPr>
        </p:nvPicPr>
        <p:blipFill>
          <a:blip r:embed="rId3" cstate="print"/>
          <a:stretch>
            <a:fillRect/>
          </a:stretch>
        </p:blipFill>
        <p:spPr>
          <a:xfrm>
            <a:off x="2895600" y="1600200"/>
            <a:ext cx="3394472" cy="4525963"/>
          </a:xfrm>
        </p:spPr>
      </p:pic>
      <p:sp>
        <p:nvSpPr>
          <p:cNvPr id="6" name="Content Placeholder 4"/>
          <p:cNvSpPr txBox="1">
            <a:spLocks/>
          </p:cNvSpPr>
          <p:nvPr/>
        </p:nvSpPr>
        <p:spPr>
          <a:xfrm>
            <a:off x="4343400" y="1600200"/>
            <a:ext cx="4572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Methods</a:t>
            </a:r>
            <a:endParaRPr lang="en-US" dirty="0"/>
          </a:p>
        </p:txBody>
      </p:sp>
      <p:sp>
        <p:nvSpPr>
          <p:cNvPr id="3" name="Content Placeholder 2"/>
          <p:cNvSpPr>
            <a:spLocks noGrp="1"/>
          </p:cNvSpPr>
          <p:nvPr>
            <p:ph idx="1"/>
          </p:nvPr>
        </p:nvSpPr>
        <p:spPr/>
        <p:txBody>
          <a:bodyPr/>
          <a:lstStyle/>
          <a:p>
            <a:r>
              <a:rPr lang="en-US" dirty="0" smtClean="0"/>
              <a:t>Surveys</a:t>
            </a:r>
          </a:p>
          <a:p>
            <a:r>
              <a:rPr lang="en-US" dirty="0" smtClean="0"/>
              <a:t>In-game statistics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Methods</a:t>
            </a:r>
            <a:endParaRPr lang="en-US" dirty="0"/>
          </a:p>
        </p:txBody>
      </p:sp>
      <p:sp>
        <p:nvSpPr>
          <p:cNvPr id="3" name="Content Placeholder 2"/>
          <p:cNvSpPr>
            <a:spLocks noGrp="1"/>
          </p:cNvSpPr>
          <p:nvPr>
            <p:ph idx="1"/>
          </p:nvPr>
        </p:nvSpPr>
        <p:spPr/>
        <p:txBody>
          <a:bodyPr/>
          <a:lstStyle/>
          <a:p>
            <a:r>
              <a:rPr lang="en-US" dirty="0" smtClean="0"/>
              <a:t>Surveys</a:t>
            </a:r>
          </a:p>
          <a:p>
            <a:r>
              <a:rPr lang="en-US" dirty="0" smtClean="0"/>
              <a:t>In-game statistics</a:t>
            </a:r>
          </a:p>
        </p:txBody>
      </p:sp>
      <p:pic>
        <p:nvPicPr>
          <p:cNvPr id="7" name="Picture 6" descr="halo0.jpg"/>
          <p:cNvPicPr>
            <a:picLocks noChangeAspect="1"/>
          </p:cNvPicPr>
          <p:nvPr/>
        </p:nvPicPr>
        <p:blipFill>
          <a:blip r:embed="rId3" cstate="print"/>
          <a:stretch>
            <a:fillRect/>
          </a:stretch>
        </p:blipFill>
        <p:spPr>
          <a:xfrm>
            <a:off x="3733800" y="3810000"/>
            <a:ext cx="1752600" cy="2448523"/>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Data Mining</a:t>
            </a:r>
            <a:endParaRPr lang="en-US" dirty="0"/>
          </a:p>
        </p:txBody>
      </p:sp>
      <p:sp>
        <p:nvSpPr>
          <p:cNvPr id="3" name="Content Placeholder 2"/>
          <p:cNvSpPr>
            <a:spLocks noGrp="1"/>
          </p:cNvSpPr>
          <p:nvPr>
            <p:ph idx="1"/>
          </p:nvPr>
        </p:nvSpPr>
        <p:spPr/>
        <p:txBody>
          <a:bodyPr/>
          <a:lstStyle/>
          <a:p>
            <a:pPr>
              <a:buNone/>
            </a:pPr>
            <a:r>
              <a:rPr lang="en-US" dirty="0" smtClean="0"/>
              <a:t>Lets people see patterns in data</a:t>
            </a:r>
          </a:p>
        </p:txBody>
      </p:sp>
      <p:pic>
        <p:nvPicPr>
          <p:cNvPr id="6" name="Content Placeholder 3" descr="Heatmap_Header.jpg"/>
          <p:cNvPicPr>
            <a:picLocks noChangeAspect="1"/>
          </p:cNvPicPr>
          <p:nvPr/>
        </p:nvPicPr>
        <p:blipFill>
          <a:blip r:embed="rId3" cstate="print"/>
          <a:stretch>
            <a:fillRect/>
          </a:stretch>
        </p:blipFill>
        <p:spPr>
          <a:xfrm>
            <a:off x="914400" y="2362200"/>
            <a:ext cx="3505200" cy="3505200"/>
          </a:xfrm>
          <a:prstGeom prst="rect">
            <a:avLst/>
          </a:prstGeom>
        </p:spPr>
      </p:pic>
      <p:sp>
        <p:nvSpPr>
          <p:cNvPr id="7" name="Rectangle 6"/>
          <p:cNvSpPr/>
          <p:nvPr/>
        </p:nvSpPr>
        <p:spPr>
          <a:xfrm>
            <a:off x="1600200" y="5943600"/>
            <a:ext cx="2095445" cy="461665"/>
          </a:xfrm>
          <a:prstGeom prst="rect">
            <a:avLst/>
          </a:prstGeom>
        </p:spPr>
        <p:txBody>
          <a:bodyPr wrap="none">
            <a:spAutoFit/>
          </a:bodyPr>
          <a:lstStyle/>
          <a:p>
            <a:r>
              <a:rPr lang="en-US" sz="2400" dirty="0" err="1" smtClean="0"/>
              <a:t>Bungie</a:t>
            </a:r>
            <a:r>
              <a:rPr lang="en-US" sz="2400" dirty="0" smtClean="0"/>
              <a:t> (Halo 3)</a:t>
            </a:r>
            <a:endParaRPr lang="en-US" sz="2400" dirty="0"/>
          </a:p>
        </p:txBody>
      </p:sp>
      <p:sp>
        <p:nvSpPr>
          <p:cNvPr id="8" name="Content Placeholder 2"/>
          <p:cNvSpPr txBox="1">
            <a:spLocks/>
          </p:cNvSpPr>
          <p:nvPr/>
        </p:nvSpPr>
        <p:spPr>
          <a:xfrm>
            <a:off x="4572000" y="2362200"/>
            <a:ext cx="4267200" cy="3916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en-US" sz="32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Data Mining</a:t>
            </a:r>
            <a:endParaRPr lang="en-US" dirty="0"/>
          </a:p>
        </p:txBody>
      </p:sp>
      <p:sp>
        <p:nvSpPr>
          <p:cNvPr id="3" name="Content Placeholder 2"/>
          <p:cNvSpPr>
            <a:spLocks noGrp="1"/>
          </p:cNvSpPr>
          <p:nvPr>
            <p:ph idx="1"/>
          </p:nvPr>
        </p:nvSpPr>
        <p:spPr/>
        <p:txBody>
          <a:bodyPr/>
          <a:lstStyle/>
          <a:p>
            <a:pPr>
              <a:buNone/>
            </a:pPr>
            <a:r>
              <a:rPr lang="en-US" dirty="0" smtClean="0"/>
              <a:t>Lets people see patterns in data</a:t>
            </a:r>
          </a:p>
        </p:txBody>
      </p:sp>
      <p:pic>
        <p:nvPicPr>
          <p:cNvPr id="6" name="Content Placeholder 3" descr="Heatmap_Header.jpg"/>
          <p:cNvPicPr>
            <a:picLocks noChangeAspect="1"/>
          </p:cNvPicPr>
          <p:nvPr/>
        </p:nvPicPr>
        <p:blipFill>
          <a:blip r:embed="rId3" cstate="print"/>
          <a:stretch>
            <a:fillRect/>
          </a:stretch>
        </p:blipFill>
        <p:spPr>
          <a:xfrm>
            <a:off x="914400" y="2362200"/>
            <a:ext cx="3505200" cy="3505200"/>
          </a:xfrm>
          <a:prstGeom prst="rect">
            <a:avLst/>
          </a:prstGeom>
        </p:spPr>
      </p:pic>
      <p:sp>
        <p:nvSpPr>
          <p:cNvPr id="8" name="Content Placeholder 2"/>
          <p:cNvSpPr txBox="1">
            <a:spLocks/>
          </p:cNvSpPr>
          <p:nvPr/>
        </p:nvSpPr>
        <p:spPr>
          <a:xfrm>
            <a:off x="4572000" y="2362200"/>
            <a:ext cx="4267200" cy="3916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Dynamic information?</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3200" dirty="0" smtClean="0"/>
          </a:p>
        </p:txBody>
      </p:sp>
      <p:sp>
        <p:nvSpPr>
          <p:cNvPr id="9" name="Rectangle 8"/>
          <p:cNvSpPr/>
          <p:nvPr/>
        </p:nvSpPr>
        <p:spPr>
          <a:xfrm>
            <a:off x="1600200" y="5943600"/>
            <a:ext cx="2095445" cy="461665"/>
          </a:xfrm>
          <a:prstGeom prst="rect">
            <a:avLst/>
          </a:prstGeom>
        </p:spPr>
        <p:txBody>
          <a:bodyPr wrap="none">
            <a:spAutoFit/>
          </a:bodyPr>
          <a:lstStyle/>
          <a:p>
            <a:r>
              <a:rPr lang="en-US" sz="2400" dirty="0" err="1" smtClean="0"/>
              <a:t>Bungie</a:t>
            </a:r>
            <a:r>
              <a:rPr lang="en-US" sz="2400" dirty="0" smtClean="0"/>
              <a:t> (Halo 3)</a:t>
            </a:r>
            <a:endParaRPr lang="en-US"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Data Mining</a:t>
            </a:r>
            <a:endParaRPr lang="en-US" dirty="0"/>
          </a:p>
        </p:txBody>
      </p:sp>
      <p:sp>
        <p:nvSpPr>
          <p:cNvPr id="3" name="Content Placeholder 2"/>
          <p:cNvSpPr>
            <a:spLocks noGrp="1"/>
          </p:cNvSpPr>
          <p:nvPr>
            <p:ph idx="1"/>
          </p:nvPr>
        </p:nvSpPr>
        <p:spPr/>
        <p:txBody>
          <a:bodyPr/>
          <a:lstStyle/>
          <a:p>
            <a:pPr>
              <a:buNone/>
            </a:pPr>
            <a:r>
              <a:rPr lang="en-US" dirty="0" smtClean="0"/>
              <a:t>Lets people see patterns in data</a:t>
            </a:r>
          </a:p>
        </p:txBody>
      </p:sp>
      <p:pic>
        <p:nvPicPr>
          <p:cNvPr id="6" name="Content Placeholder 3" descr="Heatmap_Header.jpg"/>
          <p:cNvPicPr>
            <a:picLocks noChangeAspect="1"/>
          </p:cNvPicPr>
          <p:nvPr/>
        </p:nvPicPr>
        <p:blipFill>
          <a:blip r:embed="rId3" cstate="print"/>
          <a:stretch>
            <a:fillRect/>
          </a:stretch>
        </p:blipFill>
        <p:spPr>
          <a:xfrm>
            <a:off x="914400" y="2362200"/>
            <a:ext cx="3505200" cy="3505200"/>
          </a:xfrm>
          <a:prstGeom prst="rect">
            <a:avLst/>
          </a:prstGeom>
        </p:spPr>
      </p:pic>
      <p:sp>
        <p:nvSpPr>
          <p:cNvPr id="8" name="Content Placeholder 2"/>
          <p:cNvSpPr txBox="1">
            <a:spLocks/>
          </p:cNvSpPr>
          <p:nvPr/>
        </p:nvSpPr>
        <p:spPr>
          <a:xfrm>
            <a:off x="4572000" y="2362200"/>
            <a:ext cx="4267200" cy="3916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Dynamic information?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Games with no map?</a:t>
            </a:r>
          </a:p>
        </p:txBody>
      </p:sp>
      <p:sp>
        <p:nvSpPr>
          <p:cNvPr id="9" name="Rectangle 8"/>
          <p:cNvSpPr/>
          <p:nvPr/>
        </p:nvSpPr>
        <p:spPr>
          <a:xfrm>
            <a:off x="1600200" y="5943600"/>
            <a:ext cx="2095445" cy="461665"/>
          </a:xfrm>
          <a:prstGeom prst="rect">
            <a:avLst/>
          </a:prstGeom>
        </p:spPr>
        <p:txBody>
          <a:bodyPr wrap="none">
            <a:spAutoFit/>
          </a:bodyPr>
          <a:lstStyle/>
          <a:p>
            <a:r>
              <a:rPr lang="en-US" sz="2400" dirty="0" err="1" smtClean="0"/>
              <a:t>Bungie</a:t>
            </a:r>
            <a:r>
              <a:rPr lang="en-US" sz="2400" dirty="0" smtClean="0"/>
              <a:t> (Halo 3)</a:t>
            </a:r>
            <a:endParaRPr lang="en-US"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a:t>
            </a:r>
            <a:endParaRPr lang="en-US" dirty="0"/>
          </a:p>
        </p:txBody>
      </p:sp>
      <p:pic>
        <p:nvPicPr>
          <p:cNvPr id="4" name="Picture 3" descr="screen_1.jpg"/>
          <p:cNvPicPr>
            <a:picLocks noChangeAspect="1"/>
          </p:cNvPicPr>
          <p:nvPr/>
        </p:nvPicPr>
        <p:blipFill>
          <a:blip r:embed="rId3" cstate="print"/>
          <a:stretch>
            <a:fillRect/>
          </a:stretch>
        </p:blipFill>
        <p:spPr>
          <a:xfrm>
            <a:off x="609599" y="1295400"/>
            <a:ext cx="3222355" cy="24384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a:t>
            </a:r>
            <a:endParaRPr lang="en-US" dirty="0"/>
          </a:p>
        </p:txBody>
      </p:sp>
      <p:pic>
        <p:nvPicPr>
          <p:cNvPr id="4" name="Picture 3" descr="screen_1.jpg"/>
          <p:cNvPicPr>
            <a:picLocks noChangeAspect="1"/>
          </p:cNvPicPr>
          <p:nvPr/>
        </p:nvPicPr>
        <p:blipFill>
          <a:blip r:embed="rId3" cstate="print"/>
          <a:stretch>
            <a:fillRect/>
          </a:stretch>
        </p:blipFill>
        <p:spPr>
          <a:xfrm>
            <a:off x="609599" y="1295400"/>
            <a:ext cx="3222355" cy="2438400"/>
          </a:xfrm>
          <a:prstGeom prst="rect">
            <a:avLst/>
          </a:prstGeom>
        </p:spPr>
      </p:pic>
      <p:pic>
        <p:nvPicPr>
          <p:cNvPr id="5" name="Picture 4" descr="card-jitsu.png"/>
          <p:cNvPicPr>
            <a:picLocks noChangeAspect="1"/>
          </p:cNvPicPr>
          <p:nvPr/>
        </p:nvPicPr>
        <p:blipFill>
          <a:blip r:embed="rId4" cstate="print"/>
          <a:stretch>
            <a:fillRect/>
          </a:stretch>
        </p:blipFill>
        <p:spPr>
          <a:xfrm>
            <a:off x="4800600" y="1295400"/>
            <a:ext cx="3657600" cy="2442351"/>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a:t>
            </a:r>
            <a:endParaRPr lang="en-US" dirty="0"/>
          </a:p>
        </p:txBody>
      </p:sp>
      <p:pic>
        <p:nvPicPr>
          <p:cNvPr id="4" name="Picture 3" descr="screen_1.jpg"/>
          <p:cNvPicPr>
            <a:picLocks noChangeAspect="1"/>
          </p:cNvPicPr>
          <p:nvPr/>
        </p:nvPicPr>
        <p:blipFill>
          <a:blip r:embed="rId3" cstate="print"/>
          <a:stretch>
            <a:fillRect/>
          </a:stretch>
        </p:blipFill>
        <p:spPr>
          <a:xfrm>
            <a:off x="609599" y="1295400"/>
            <a:ext cx="3222355" cy="2438400"/>
          </a:xfrm>
          <a:prstGeom prst="rect">
            <a:avLst/>
          </a:prstGeom>
        </p:spPr>
      </p:pic>
      <p:pic>
        <p:nvPicPr>
          <p:cNvPr id="5" name="Picture 4" descr="card-jitsu.png"/>
          <p:cNvPicPr>
            <a:picLocks noChangeAspect="1"/>
          </p:cNvPicPr>
          <p:nvPr/>
        </p:nvPicPr>
        <p:blipFill>
          <a:blip r:embed="rId4" cstate="print"/>
          <a:stretch>
            <a:fillRect/>
          </a:stretch>
        </p:blipFill>
        <p:spPr>
          <a:xfrm>
            <a:off x="4800600" y="1295400"/>
            <a:ext cx="3657600" cy="2442351"/>
          </a:xfrm>
          <a:prstGeom prst="rect">
            <a:avLst/>
          </a:prstGeom>
        </p:spPr>
      </p:pic>
      <p:pic>
        <p:nvPicPr>
          <p:cNvPr id="6" name="Picture 5" descr="zynga-farmville-facebook.jpg"/>
          <p:cNvPicPr>
            <a:picLocks noChangeAspect="1"/>
          </p:cNvPicPr>
          <p:nvPr/>
        </p:nvPicPr>
        <p:blipFill>
          <a:blip r:embed="rId5" cstate="print"/>
          <a:stretch>
            <a:fillRect/>
          </a:stretch>
        </p:blipFill>
        <p:spPr>
          <a:xfrm>
            <a:off x="990600" y="3962400"/>
            <a:ext cx="2514600" cy="25146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Erik\Local Settings\Temporary Internet Files\Content.IE5\QXXMB6X4\MPj04308060000[1].jpg"/>
          <p:cNvPicPr>
            <a:picLocks noChangeAspect="1" noChangeArrowheads="1"/>
          </p:cNvPicPr>
          <p:nvPr/>
        </p:nvPicPr>
        <p:blipFill>
          <a:blip r:embed="rId4" cstate="print"/>
          <a:srcRect/>
          <a:stretch>
            <a:fillRect/>
          </a:stretch>
        </p:blipFill>
        <p:spPr bwMode="auto">
          <a:xfrm>
            <a:off x="1066800" y="1752600"/>
            <a:ext cx="1143000" cy="1490996"/>
          </a:xfrm>
          <a:prstGeom prst="rect">
            <a:avLst/>
          </a:prstGeom>
          <a:noFill/>
        </p:spPr>
      </p:pic>
      <p:pic>
        <p:nvPicPr>
          <p:cNvPr id="1028" name="Picture 4" descr="C:\Documents and Settings\Erik\Local Settings\Temporary Internet Files\Content.IE5\RR1BVXCW\MPj04308080000[1].jpg"/>
          <p:cNvPicPr>
            <a:picLocks noChangeAspect="1" noChangeArrowheads="1"/>
          </p:cNvPicPr>
          <p:nvPr/>
        </p:nvPicPr>
        <p:blipFill>
          <a:blip r:embed="rId5" cstate="print"/>
          <a:srcRect/>
          <a:stretch>
            <a:fillRect/>
          </a:stretch>
        </p:blipFill>
        <p:spPr bwMode="auto">
          <a:xfrm>
            <a:off x="990600" y="3733800"/>
            <a:ext cx="1143000" cy="1510235"/>
          </a:xfrm>
          <a:prstGeom prst="rect">
            <a:avLst/>
          </a:prstGeom>
          <a:noFill/>
        </p:spPr>
      </p:pic>
      <p:pic>
        <p:nvPicPr>
          <p:cNvPr id="1029" name="Picture 5" descr="C:\Documents and Settings\Erik\Local Settings\Temporary Internet Files\Content.IE5\CB7BQ0PD\MPj04222870000[1].jpg"/>
          <p:cNvPicPr>
            <a:picLocks noChangeAspect="1" noChangeArrowheads="1"/>
          </p:cNvPicPr>
          <p:nvPr/>
        </p:nvPicPr>
        <p:blipFill>
          <a:blip r:embed="rId6" cstate="print"/>
          <a:srcRect/>
          <a:stretch>
            <a:fillRect/>
          </a:stretch>
        </p:blipFill>
        <p:spPr bwMode="auto">
          <a:xfrm>
            <a:off x="2438400" y="3429000"/>
            <a:ext cx="1371600" cy="1371600"/>
          </a:xfrm>
          <a:prstGeom prst="rect">
            <a:avLst/>
          </a:prstGeom>
          <a:noFill/>
        </p:spPr>
      </p:pic>
      <p:sp>
        <p:nvSpPr>
          <p:cNvPr id="25" name="Title 24"/>
          <p:cNvSpPr>
            <a:spLocks noGrp="1"/>
          </p:cNvSpPr>
          <p:nvPr>
            <p:ph type="title"/>
          </p:nvPr>
        </p:nvSpPr>
        <p:spPr/>
        <p:txBody>
          <a:bodyPr>
            <a:normAutofit/>
          </a:bodyPr>
          <a:lstStyle/>
          <a:p>
            <a:r>
              <a:rPr lang="en-US" dirty="0" smtClean="0"/>
              <a:t>We want to know how people play</a:t>
            </a:r>
            <a:endParaRPr lang="en-US" dirty="0"/>
          </a:p>
        </p:txBody>
      </p:sp>
      <p:pic>
        <p:nvPicPr>
          <p:cNvPr id="115716" name="Picture 4" descr="http://t3.gstatic.com/images?q=tbn:hrIP2-D0BUdt2M:http://www.videogamesblogger.com/wp-content/uploads/2009/09/kids-boy-girl-play-videogames.jpg">
            <a:hlinkClick r:id="rId7"/>
          </p:cNvPr>
          <p:cNvPicPr>
            <a:picLocks noChangeAspect="1" noChangeArrowheads="1"/>
          </p:cNvPicPr>
          <p:nvPr/>
        </p:nvPicPr>
        <p:blipFill>
          <a:blip r:embed="rId8" cstate="print"/>
          <a:srcRect/>
          <a:stretch>
            <a:fillRect/>
          </a:stretch>
        </p:blipFill>
        <p:spPr bwMode="auto">
          <a:xfrm>
            <a:off x="2514600" y="1752600"/>
            <a:ext cx="2049861" cy="1371600"/>
          </a:xfrm>
          <a:prstGeom prst="rect">
            <a:avLst/>
          </a:prstGeom>
          <a:noFill/>
        </p:spPr>
      </p:pic>
      <p:pic>
        <p:nvPicPr>
          <p:cNvPr id="115718" name="Picture 6" descr="http://t3.gstatic.com/images?q=tbn:k_3vWqRTZgm__M:http://farm1.static.flickr.com/15/19174565_803a4baf8a.jpg">
            <a:hlinkClick r:id="rId9"/>
          </p:cNvPr>
          <p:cNvPicPr>
            <a:picLocks noChangeAspect="1" noChangeArrowheads="1"/>
          </p:cNvPicPr>
          <p:nvPr/>
        </p:nvPicPr>
        <p:blipFill>
          <a:blip r:embed="rId10" cstate="print"/>
          <a:srcRect/>
          <a:stretch>
            <a:fillRect/>
          </a:stretch>
        </p:blipFill>
        <p:spPr bwMode="auto">
          <a:xfrm>
            <a:off x="2438400" y="5029200"/>
            <a:ext cx="1801089" cy="121920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a:t>
            </a:r>
            <a:endParaRPr lang="en-US" dirty="0"/>
          </a:p>
        </p:txBody>
      </p:sp>
      <p:pic>
        <p:nvPicPr>
          <p:cNvPr id="4" name="Picture 3" descr="screen_1.jpg"/>
          <p:cNvPicPr>
            <a:picLocks noChangeAspect="1"/>
          </p:cNvPicPr>
          <p:nvPr/>
        </p:nvPicPr>
        <p:blipFill>
          <a:blip r:embed="rId3" cstate="print"/>
          <a:stretch>
            <a:fillRect/>
          </a:stretch>
        </p:blipFill>
        <p:spPr>
          <a:xfrm>
            <a:off x="609599" y="1295400"/>
            <a:ext cx="3222355" cy="2438400"/>
          </a:xfrm>
          <a:prstGeom prst="rect">
            <a:avLst/>
          </a:prstGeom>
        </p:spPr>
      </p:pic>
      <p:pic>
        <p:nvPicPr>
          <p:cNvPr id="5" name="Picture 4" descr="card-jitsu.png"/>
          <p:cNvPicPr>
            <a:picLocks noChangeAspect="1"/>
          </p:cNvPicPr>
          <p:nvPr/>
        </p:nvPicPr>
        <p:blipFill>
          <a:blip r:embed="rId4" cstate="print"/>
          <a:stretch>
            <a:fillRect/>
          </a:stretch>
        </p:blipFill>
        <p:spPr>
          <a:xfrm>
            <a:off x="4800600" y="1295400"/>
            <a:ext cx="3657600" cy="2442351"/>
          </a:xfrm>
          <a:prstGeom prst="rect">
            <a:avLst/>
          </a:prstGeom>
        </p:spPr>
      </p:pic>
      <p:pic>
        <p:nvPicPr>
          <p:cNvPr id="6" name="Picture 5" descr="zynga-farmville-facebook.jpg"/>
          <p:cNvPicPr>
            <a:picLocks noChangeAspect="1"/>
          </p:cNvPicPr>
          <p:nvPr/>
        </p:nvPicPr>
        <p:blipFill>
          <a:blip r:embed="rId5" cstate="print"/>
          <a:stretch>
            <a:fillRect/>
          </a:stretch>
        </p:blipFill>
        <p:spPr>
          <a:xfrm>
            <a:off x="990600" y="3962400"/>
            <a:ext cx="2514600" cy="2514600"/>
          </a:xfrm>
          <a:prstGeom prst="rect">
            <a:avLst/>
          </a:prstGeom>
        </p:spPr>
      </p:pic>
      <p:pic>
        <p:nvPicPr>
          <p:cNvPr id="73730" name="Picture 2" descr="C:\Documents and Settings\Erik\Local Settings\Temporary Internet Files\Content.IE5\7MKF3DWD\MP900401612[2].jpg"/>
          <p:cNvPicPr>
            <a:picLocks noChangeAspect="1" noChangeArrowheads="1"/>
          </p:cNvPicPr>
          <p:nvPr/>
        </p:nvPicPr>
        <p:blipFill>
          <a:blip r:embed="rId6" cstate="print"/>
          <a:srcRect/>
          <a:stretch>
            <a:fillRect/>
          </a:stretch>
        </p:blipFill>
        <p:spPr bwMode="auto">
          <a:xfrm>
            <a:off x="4648200" y="3962400"/>
            <a:ext cx="3902075" cy="2600325"/>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Playtraces</a:t>
            </a:r>
            <a:r>
              <a:rPr lang="en-US" dirty="0" smtClean="0"/>
              <a:t>”</a:t>
            </a:r>
            <a:endParaRPr lang="en-US" dirty="0"/>
          </a:p>
        </p:txBody>
      </p:sp>
      <p:sp>
        <p:nvSpPr>
          <p:cNvPr id="11" name="Oval 10"/>
          <p:cNvSpPr/>
          <p:nvPr/>
        </p:nvSpPr>
        <p:spPr>
          <a:xfrm>
            <a:off x="2819400" y="2743200"/>
            <a:ext cx="11430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2743200"/>
            <a:ext cx="1143000" cy="1143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7391400" y="3048000"/>
            <a:ext cx="952505" cy="584775"/>
          </a:xfrm>
          <a:prstGeom prst="rect">
            <a:avLst/>
          </a:prstGeom>
          <a:noFill/>
        </p:spPr>
        <p:txBody>
          <a:bodyPr wrap="none" rtlCol="0">
            <a:spAutoFit/>
          </a:bodyPr>
          <a:lstStyle/>
          <a:p>
            <a:r>
              <a:rPr lang="en-US" sz="3200" dirty="0" smtClean="0">
                <a:solidFill>
                  <a:schemeClr val="bg1"/>
                </a:solidFill>
              </a:rPr>
              <a:t>Goal</a:t>
            </a:r>
            <a:endParaRPr lang="en-US" sz="3200" dirty="0">
              <a:solidFill>
                <a:schemeClr val="bg1"/>
              </a:solidFill>
            </a:endParaRPr>
          </a:p>
        </p:txBody>
      </p:sp>
      <p:sp>
        <p:nvSpPr>
          <p:cNvPr id="90" name="TextBox 89"/>
          <p:cNvSpPr txBox="1"/>
          <p:nvPr/>
        </p:nvSpPr>
        <p:spPr>
          <a:xfrm>
            <a:off x="2895600" y="3048000"/>
            <a:ext cx="984372" cy="584775"/>
          </a:xfrm>
          <a:prstGeom prst="rect">
            <a:avLst/>
          </a:prstGeom>
          <a:noFill/>
        </p:spPr>
        <p:txBody>
          <a:bodyPr wrap="none" rtlCol="0">
            <a:spAutoFit/>
          </a:bodyPr>
          <a:lstStyle/>
          <a:p>
            <a:r>
              <a:rPr lang="en-US" sz="3200" dirty="0" smtClean="0">
                <a:solidFill>
                  <a:schemeClr val="bg1"/>
                </a:solidFill>
              </a:rPr>
              <a:t>Start</a:t>
            </a:r>
            <a:endParaRPr lang="en-US" sz="3200" dirty="0">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Playtraces</a:t>
            </a:r>
            <a:r>
              <a:rPr lang="en-US" dirty="0" smtClean="0"/>
              <a:t>”</a:t>
            </a:r>
            <a:endParaRPr lang="en-US" dirty="0"/>
          </a:p>
        </p:txBody>
      </p:sp>
      <p:sp>
        <p:nvSpPr>
          <p:cNvPr id="11" name="Oval 10"/>
          <p:cNvSpPr/>
          <p:nvPr/>
        </p:nvSpPr>
        <p:spPr>
          <a:xfrm>
            <a:off x="2819400" y="2743200"/>
            <a:ext cx="11430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2743200"/>
            <a:ext cx="1143000" cy="1143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95800" y="1371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6172200" y="1371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p:cNvSpPr/>
          <p:nvPr/>
        </p:nvSpPr>
        <p:spPr>
          <a:xfrm>
            <a:off x="5334000" y="3048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Oval 70"/>
          <p:cNvSpPr/>
          <p:nvPr/>
        </p:nvSpPr>
        <p:spPr>
          <a:xfrm>
            <a:off x="4419600" y="4572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2438400" y="4572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3" name="Oval 82"/>
          <p:cNvSpPr/>
          <p:nvPr/>
        </p:nvSpPr>
        <p:spPr>
          <a:xfrm>
            <a:off x="838200" y="3810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9" name="TextBox 88"/>
          <p:cNvSpPr txBox="1"/>
          <p:nvPr/>
        </p:nvSpPr>
        <p:spPr>
          <a:xfrm>
            <a:off x="7391400" y="3048000"/>
            <a:ext cx="952505" cy="584775"/>
          </a:xfrm>
          <a:prstGeom prst="rect">
            <a:avLst/>
          </a:prstGeom>
          <a:noFill/>
        </p:spPr>
        <p:txBody>
          <a:bodyPr wrap="none" rtlCol="0">
            <a:spAutoFit/>
          </a:bodyPr>
          <a:lstStyle/>
          <a:p>
            <a:r>
              <a:rPr lang="en-US" sz="3200" dirty="0" smtClean="0">
                <a:solidFill>
                  <a:schemeClr val="bg1"/>
                </a:solidFill>
              </a:rPr>
              <a:t>Goal</a:t>
            </a:r>
            <a:endParaRPr lang="en-US" sz="3200" dirty="0">
              <a:solidFill>
                <a:schemeClr val="bg1"/>
              </a:solidFill>
            </a:endParaRPr>
          </a:p>
        </p:txBody>
      </p:sp>
      <p:sp>
        <p:nvSpPr>
          <p:cNvPr id="90" name="TextBox 89"/>
          <p:cNvSpPr txBox="1"/>
          <p:nvPr/>
        </p:nvSpPr>
        <p:spPr>
          <a:xfrm>
            <a:off x="2895600" y="3048000"/>
            <a:ext cx="984372" cy="584775"/>
          </a:xfrm>
          <a:prstGeom prst="rect">
            <a:avLst/>
          </a:prstGeom>
          <a:noFill/>
        </p:spPr>
        <p:txBody>
          <a:bodyPr wrap="none" rtlCol="0">
            <a:spAutoFit/>
          </a:bodyPr>
          <a:lstStyle/>
          <a:p>
            <a:r>
              <a:rPr lang="en-US" sz="3200" dirty="0" smtClean="0">
                <a:solidFill>
                  <a:schemeClr val="bg1"/>
                </a:solidFill>
              </a:rPr>
              <a:t>Start</a:t>
            </a:r>
            <a:endParaRPr lang="en-US" sz="3200"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Playtraces</a:t>
            </a:r>
            <a:r>
              <a:rPr lang="en-US" dirty="0" smtClean="0"/>
              <a:t>”</a:t>
            </a:r>
            <a:endParaRPr lang="en-US" dirty="0"/>
          </a:p>
        </p:txBody>
      </p:sp>
      <p:sp>
        <p:nvSpPr>
          <p:cNvPr id="11" name="Oval 10"/>
          <p:cNvSpPr/>
          <p:nvPr/>
        </p:nvSpPr>
        <p:spPr>
          <a:xfrm>
            <a:off x="2819400" y="2743200"/>
            <a:ext cx="11430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2743200"/>
            <a:ext cx="1143000" cy="1143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95800" y="1371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6172200" y="1371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Arrow Connector 17"/>
          <p:cNvCxnSpPr>
            <a:stCxn id="11" idx="7"/>
            <a:endCxn id="13" idx="3"/>
          </p:cNvCxnSpPr>
          <p:nvPr/>
        </p:nvCxnSpPr>
        <p:spPr>
          <a:xfrm rot="5400000" flipH="1" flipV="1">
            <a:off x="3642612" y="1979285"/>
            <a:ext cx="1083703" cy="778904"/>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5334000" y="3048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7" name="Straight Arrow Connector 46"/>
          <p:cNvCxnSpPr>
            <a:stCxn id="13" idx="6"/>
            <a:endCxn id="14" idx="2"/>
          </p:cNvCxnSpPr>
          <p:nvPr/>
        </p:nvCxnSpPr>
        <p:spPr>
          <a:xfrm>
            <a:off x="5029200" y="1638300"/>
            <a:ext cx="11430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4" idx="5"/>
            <a:endCxn id="12" idx="1"/>
          </p:cNvCxnSpPr>
          <p:nvPr/>
        </p:nvCxnSpPr>
        <p:spPr>
          <a:xfrm rot="16200000" flipH="1">
            <a:off x="6475086" y="1979284"/>
            <a:ext cx="1083703" cy="778904"/>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1" idx="6"/>
            <a:endCxn id="43" idx="2"/>
          </p:cNvCxnSpPr>
          <p:nvPr/>
        </p:nvCxnSpPr>
        <p:spPr>
          <a:xfrm>
            <a:off x="3962400" y="3314700"/>
            <a:ext cx="13716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3" idx="6"/>
            <a:endCxn id="12" idx="2"/>
          </p:cNvCxnSpPr>
          <p:nvPr/>
        </p:nvCxnSpPr>
        <p:spPr>
          <a:xfrm>
            <a:off x="5867400" y="3314700"/>
            <a:ext cx="13716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4419600" y="4572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2438400" y="4572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3" name="Straight Arrow Connector 72"/>
          <p:cNvCxnSpPr>
            <a:stCxn id="11" idx="5"/>
            <a:endCxn id="71" idx="1"/>
          </p:cNvCxnSpPr>
          <p:nvPr/>
        </p:nvCxnSpPr>
        <p:spPr>
          <a:xfrm rot="16200000" flipH="1">
            <a:off x="3680712" y="3833111"/>
            <a:ext cx="931303" cy="702704"/>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1" idx="2"/>
            <a:endCxn id="72" idx="6"/>
          </p:cNvCxnSpPr>
          <p:nvPr/>
        </p:nvCxnSpPr>
        <p:spPr>
          <a:xfrm rot="10800000">
            <a:off x="2971800" y="4838700"/>
            <a:ext cx="14478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838200" y="3810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5" name="Straight Arrow Connector 84"/>
          <p:cNvCxnSpPr>
            <a:stCxn id="72" idx="2"/>
            <a:endCxn id="83" idx="5"/>
          </p:cNvCxnSpPr>
          <p:nvPr/>
        </p:nvCxnSpPr>
        <p:spPr>
          <a:xfrm rot="10800000">
            <a:off x="1293486" y="4265286"/>
            <a:ext cx="1144915" cy="573415"/>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7391400" y="3048000"/>
            <a:ext cx="952505" cy="584775"/>
          </a:xfrm>
          <a:prstGeom prst="rect">
            <a:avLst/>
          </a:prstGeom>
          <a:noFill/>
        </p:spPr>
        <p:txBody>
          <a:bodyPr wrap="none" rtlCol="0">
            <a:spAutoFit/>
          </a:bodyPr>
          <a:lstStyle/>
          <a:p>
            <a:r>
              <a:rPr lang="en-US" sz="3200" dirty="0" smtClean="0">
                <a:solidFill>
                  <a:schemeClr val="bg1"/>
                </a:solidFill>
              </a:rPr>
              <a:t>Goal</a:t>
            </a:r>
            <a:endParaRPr lang="en-US" sz="3200" dirty="0">
              <a:solidFill>
                <a:schemeClr val="bg1"/>
              </a:solidFill>
            </a:endParaRPr>
          </a:p>
        </p:txBody>
      </p:sp>
      <p:sp>
        <p:nvSpPr>
          <p:cNvPr id="90" name="TextBox 89"/>
          <p:cNvSpPr txBox="1"/>
          <p:nvPr/>
        </p:nvSpPr>
        <p:spPr>
          <a:xfrm>
            <a:off x="2895600" y="3048000"/>
            <a:ext cx="984372" cy="584775"/>
          </a:xfrm>
          <a:prstGeom prst="rect">
            <a:avLst/>
          </a:prstGeom>
          <a:noFill/>
        </p:spPr>
        <p:txBody>
          <a:bodyPr wrap="none" rtlCol="0">
            <a:spAutoFit/>
          </a:bodyPr>
          <a:lstStyle/>
          <a:p>
            <a:r>
              <a:rPr lang="en-US" sz="3200" dirty="0" smtClean="0">
                <a:solidFill>
                  <a:schemeClr val="bg1"/>
                </a:solidFill>
              </a:rPr>
              <a:t>Start</a:t>
            </a:r>
            <a:endParaRPr lang="en-US" sz="3200"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Playtraces</a:t>
            </a:r>
            <a:r>
              <a:rPr lang="en-US" dirty="0" smtClean="0"/>
              <a:t>”</a:t>
            </a:r>
            <a:endParaRPr lang="en-US" dirty="0"/>
          </a:p>
        </p:txBody>
      </p:sp>
      <p:sp>
        <p:nvSpPr>
          <p:cNvPr id="11" name="Oval 10"/>
          <p:cNvSpPr/>
          <p:nvPr/>
        </p:nvSpPr>
        <p:spPr>
          <a:xfrm>
            <a:off x="2819400" y="2743200"/>
            <a:ext cx="11430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2743200"/>
            <a:ext cx="1143000" cy="1143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95800" y="1371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6172200" y="13716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Arrow Connector 17"/>
          <p:cNvCxnSpPr>
            <a:stCxn id="11" idx="7"/>
            <a:endCxn id="13" idx="3"/>
          </p:cNvCxnSpPr>
          <p:nvPr/>
        </p:nvCxnSpPr>
        <p:spPr>
          <a:xfrm rot="5400000" flipH="1" flipV="1">
            <a:off x="3642612" y="1979285"/>
            <a:ext cx="1083703" cy="778904"/>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5334000" y="3048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7" name="Straight Arrow Connector 46"/>
          <p:cNvCxnSpPr>
            <a:stCxn id="13" idx="6"/>
            <a:endCxn id="14" idx="2"/>
          </p:cNvCxnSpPr>
          <p:nvPr/>
        </p:nvCxnSpPr>
        <p:spPr>
          <a:xfrm>
            <a:off x="5029200" y="1638300"/>
            <a:ext cx="11430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4" idx="5"/>
            <a:endCxn id="12" idx="1"/>
          </p:cNvCxnSpPr>
          <p:nvPr/>
        </p:nvCxnSpPr>
        <p:spPr>
          <a:xfrm rot="16200000" flipH="1">
            <a:off x="6475086" y="1979284"/>
            <a:ext cx="1083703" cy="778904"/>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1" idx="6"/>
            <a:endCxn id="43" idx="2"/>
          </p:cNvCxnSpPr>
          <p:nvPr/>
        </p:nvCxnSpPr>
        <p:spPr>
          <a:xfrm>
            <a:off x="3962400" y="3314700"/>
            <a:ext cx="13716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3" idx="6"/>
            <a:endCxn id="12" idx="2"/>
          </p:cNvCxnSpPr>
          <p:nvPr/>
        </p:nvCxnSpPr>
        <p:spPr>
          <a:xfrm>
            <a:off x="5867400" y="3314700"/>
            <a:ext cx="13716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4419600" y="4572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2438400" y="4572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3" name="Straight Arrow Connector 72"/>
          <p:cNvCxnSpPr>
            <a:stCxn id="11" idx="5"/>
            <a:endCxn id="71" idx="1"/>
          </p:cNvCxnSpPr>
          <p:nvPr/>
        </p:nvCxnSpPr>
        <p:spPr>
          <a:xfrm rot="16200000" flipH="1">
            <a:off x="3680712" y="3833111"/>
            <a:ext cx="931303" cy="702704"/>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1" idx="2"/>
            <a:endCxn id="72" idx="6"/>
          </p:cNvCxnSpPr>
          <p:nvPr/>
        </p:nvCxnSpPr>
        <p:spPr>
          <a:xfrm rot="10800000">
            <a:off x="2971800" y="4838700"/>
            <a:ext cx="14478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838200" y="38100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5" name="Straight Arrow Connector 84"/>
          <p:cNvCxnSpPr>
            <a:stCxn id="72" idx="2"/>
            <a:endCxn id="83" idx="5"/>
          </p:cNvCxnSpPr>
          <p:nvPr/>
        </p:nvCxnSpPr>
        <p:spPr>
          <a:xfrm rot="10800000">
            <a:off x="1293486" y="4265286"/>
            <a:ext cx="1144915" cy="573415"/>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7391400" y="3048000"/>
            <a:ext cx="952505" cy="584775"/>
          </a:xfrm>
          <a:prstGeom prst="rect">
            <a:avLst/>
          </a:prstGeom>
          <a:noFill/>
        </p:spPr>
        <p:txBody>
          <a:bodyPr wrap="none" rtlCol="0">
            <a:spAutoFit/>
          </a:bodyPr>
          <a:lstStyle/>
          <a:p>
            <a:r>
              <a:rPr lang="en-US" sz="3200" dirty="0" smtClean="0">
                <a:solidFill>
                  <a:schemeClr val="bg1"/>
                </a:solidFill>
              </a:rPr>
              <a:t>Goal</a:t>
            </a:r>
            <a:endParaRPr lang="en-US" sz="3200" dirty="0">
              <a:solidFill>
                <a:schemeClr val="bg1"/>
              </a:solidFill>
            </a:endParaRPr>
          </a:p>
        </p:txBody>
      </p:sp>
      <p:sp>
        <p:nvSpPr>
          <p:cNvPr id="90" name="TextBox 89"/>
          <p:cNvSpPr txBox="1"/>
          <p:nvPr/>
        </p:nvSpPr>
        <p:spPr>
          <a:xfrm>
            <a:off x="2895600" y="3048000"/>
            <a:ext cx="984372" cy="584775"/>
          </a:xfrm>
          <a:prstGeom prst="rect">
            <a:avLst/>
          </a:prstGeom>
          <a:noFill/>
        </p:spPr>
        <p:txBody>
          <a:bodyPr wrap="none" rtlCol="0">
            <a:spAutoFit/>
          </a:bodyPr>
          <a:lstStyle/>
          <a:p>
            <a:r>
              <a:rPr lang="en-US" sz="3200" dirty="0" smtClean="0">
                <a:solidFill>
                  <a:schemeClr val="bg1"/>
                </a:solidFill>
              </a:rPr>
              <a:t>Start</a:t>
            </a:r>
            <a:endParaRPr lang="en-US" sz="3200" dirty="0">
              <a:solidFill>
                <a:schemeClr val="bg1"/>
              </a:solidFill>
            </a:endParaRPr>
          </a:p>
        </p:txBody>
      </p:sp>
      <p:sp>
        <p:nvSpPr>
          <p:cNvPr id="91" name="TextBox 90"/>
          <p:cNvSpPr txBox="1"/>
          <p:nvPr/>
        </p:nvSpPr>
        <p:spPr>
          <a:xfrm>
            <a:off x="228600" y="4876800"/>
            <a:ext cx="2054537" cy="584775"/>
          </a:xfrm>
          <a:prstGeom prst="rect">
            <a:avLst/>
          </a:prstGeom>
          <a:noFill/>
        </p:spPr>
        <p:txBody>
          <a:bodyPr wrap="none" rtlCol="0">
            <a:spAutoFit/>
          </a:bodyPr>
          <a:lstStyle/>
          <a:p>
            <a:r>
              <a:rPr lang="en-US" sz="3200" dirty="0" smtClean="0"/>
              <a:t>Confusion?</a:t>
            </a:r>
            <a:endParaRPr lang="en-US" sz="3200" dirty="0"/>
          </a:p>
        </p:txBody>
      </p:sp>
      <p:cxnSp>
        <p:nvCxnSpPr>
          <p:cNvPr id="25" name="Straight Connector 24"/>
          <p:cNvCxnSpPr/>
          <p:nvPr/>
        </p:nvCxnSpPr>
        <p:spPr>
          <a:xfrm>
            <a:off x="457200" y="6019800"/>
            <a:ext cx="8229600" cy="0"/>
          </a:xfrm>
          <a:prstGeom prst="line">
            <a:avLst/>
          </a:prstGeom>
          <a:ln w="635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52800" y="6019800"/>
            <a:ext cx="2846805" cy="584775"/>
          </a:xfrm>
          <a:prstGeom prst="rect">
            <a:avLst/>
          </a:prstGeom>
          <a:noFill/>
        </p:spPr>
        <p:txBody>
          <a:bodyPr wrap="none" rtlCol="0">
            <a:spAutoFit/>
          </a:bodyPr>
          <a:lstStyle/>
          <a:p>
            <a:r>
              <a:rPr lang="en-US" sz="3200" dirty="0" smtClean="0"/>
              <a:t>Distance to goal</a:t>
            </a:r>
            <a:endParaRPr lang="en-US" sz="32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Refraction</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a:t>
            </a:r>
            <a:endParaRPr lang="en-US" dirty="0"/>
          </a:p>
        </p:txBody>
      </p:sp>
      <p:sp>
        <p:nvSpPr>
          <p:cNvPr id="3" name="Content Placeholder 2"/>
          <p:cNvSpPr>
            <a:spLocks noGrp="1"/>
          </p:cNvSpPr>
          <p:nvPr>
            <p:ph idx="1"/>
          </p:nvPr>
        </p:nvSpPr>
        <p:spPr/>
        <p:txBody>
          <a:bodyPr/>
          <a:lstStyle/>
          <a:p>
            <a:r>
              <a:rPr lang="en-US" dirty="0" smtClean="0"/>
              <a:t>Massive educational data mining</a:t>
            </a:r>
            <a:endParaRPr lang="en-US" dirty="0"/>
          </a:p>
        </p:txBody>
      </p:sp>
      <p:pic>
        <p:nvPicPr>
          <p:cNvPr id="169986" name="Picture 2" descr="http://t0.gstatic.com/images?q=tbn:92r0JhslaStwQM:http://kester.typepad.com/signs/kids%2520computers.jpg">
            <a:hlinkClick r:id="rId3"/>
          </p:cNvPr>
          <p:cNvPicPr>
            <a:picLocks noChangeAspect="1" noChangeArrowheads="1"/>
          </p:cNvPicPr>
          <p:nvPr/>
        </p:nvPicPr>
        <p:blipFill>
          <a:blip r:embed="rId4" cstate="print"/>
          <a:srcRect/>
          <a:stretch>
            <a:fillRect/>
          </a:stretch>
        </p:blipFill>
        <p:spPr bwMode="auto">
          <a:xfrm>
            <a:off x="1143000" y="2667000"/>
            <a:ext cx="2438400" cy="1838179"/>
          </a:xfrm>
          <a:prstGeom prst="rect">
            <a:avLst/>
          </a:prstGeom>
          <a:noFill/>
        </p:spPr>
      </p:pic>
      <p:pic>
        <p:nvPicPr>
          <p:cNvPr id="169988" name="Picture 4" descr="http://t3.gstatic.com/images?q=tbn:-jTvwYnZbDrxFM:http://www.whizkidsllc.com/images/kids%2520computers.png">
            <a:hlinkClick r:id="rId5"/>
          </p:cNvPr>
          <p:cNvPicPr>
            <a:picLocks noChangeAspect="1" noChangeArrowheads="1"/>
          </p:cNvPicPr>
          <p:nvPr/>
        </p:nvPicPr>
        <p:blipFill>
          <a:blip r:embed="rId6" cstate="print"/>
          <a:srcRect/>
          <a:stretch>
            <a:fillRect/>
          </a:stretch>
        </p:blipFill>
        <p:spPr bwMode="auto">
          <a:xfrm>
            <a:off x="2971800" y="4876800"/>
            <a:ext cx="2182504" cy="1447800"/>
          </a:xfrm>
          <a:prstGeom prst="rect">
            <a:avLst/>
          </a:prstGeom>
          <a:noFill/>
        </p:spPr>
      </p:pic>
      <p:pic>
        <p:nvPicPr>
          <p:cNvPr id="169990" name="Picture 6" descr="http://t1.gstatic.com/images?q=tbn:QEjNJmE5anGHJM:http://i.thisislondon.co.uk/i/pix/2009/06/kids-computers-415x275.jpg">
            <a:hlinkClick r:id="rId7"/>
          </p:cNvPr>
          <p:cNvPicPr>
            <a:picLocks noChangeAspect="1" noChangeArrowheads="1"/>
          </p:cNvPicPr>
          <p:nvPr/>
        </p:nvPicPr>
        <p:blipFill>
          <a:blip r:embed="rId8" cstate="print"/>
          <a:srcRect/>
          <a:stretch>
            <a:fillRect/>
          </a:stretch>
        </p:blipFill>
        <p:spPr bwMode="auto">
          <a:xfrm>
            <a:off x="4419600" y="2895600"/>
            <a:ext cx="2295178" cy="15240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a:stCxn id="67" idx="2"/>
            <a:endCxn id="11" idx="0"/>
          </p:cNvCxnSpPr>
          <p:nvPr/>
        </p:nvCxnSpPr>
        <p:spPr>
          <a:xfrm rot="5400000">
            <a:off x="1524503" y="2667503"/>
            <a:ext cx="379994"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3" idx="4"/>
            <a:endCxn id="68" idx="0"/>
          </p:cNvCxnSpPr>
          <p:nvPr/>
        </p:nvCxnSpPr>
        <p:spPr>
          <a:xfrm rot="5400000">
            <a:off x="3219450" y="3600450"/>
            <a:ext cx="609600" cy="571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0" idx="2"/>
            <a:endCxn id="14" idx="0"/>
          </p:cNvCxnSpPr>
          <p:nvPr/>
        </p:nvCxnSpPr>
        <p:spPr>
          <a:xfrm rot="16200000" flipH="1">
            <a:off x="5371765" y="2704765"/>
            <a:ext cx="609600" cy="2292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2" idx="4"/>
            <a:endCxn id="76" idx="0"/>
          </p:cNvCxnSpPr>
          <p:nvPr/>
        </p:nvCxnSpPr>
        <p:spPr>
          <a:xfrm rot="5400000">
            <a:off x="7334250" y="3600450"/>
            <a:ext cx="457200" cy="723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219200" y="2895600"/>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43800" y="2971800"/>
            <a:ext cx="762000" cy="762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81400" y="3124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5562600" y="3124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Arrow Connector 17"/>
          <p:cNvCxnSpPr>
            <a:stCxn id="11" idx="6"/>
            <a:endCxn id="13" idx="2"/>
          </p:cNvCxnSpPr>
          <p:nvPr/>
        </p:nvCxnSpPr>
        <p:spPr>
          <a:xfrm>
            <a:off x="2133600" y="3352800"/>
            <a:ext cx="14478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3" idx="6"/>
            <a:endCxn id="14" idx="2"/>
          </p:cNvCxnSpPr>
          <p:nvPr/>
        </p:nvCxnSpPr>
        <p:spPr>
          <a:xfrm>
            <a:off x="4038600" y="3352800"/>
            <a:ext cx="15240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4" idx="6"/>
            <a:endCxn id="12" idx="2"/>
          </p:cNvCxnSpPr>
          <p:nvPr/>
        </p:nvCxnSpPr>
        <p:spPr>
          <a:xfrm>
            <a:off x="6019800" y="3352800"/>
            <a:ext cx="15240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pic>
        <p:nvPicPr>
          <p:cNvPr id="67" name="Picture 66" descr="SR_level_3_solution.png"/>
          <p:cNvPicPr>
            <a:picLocks noChangeAspect="1"/>
          </p:cNvPicPr>
          <p:nvPr/>
        </p:nvPicPr>
        <p:blipFill>
          <a:blip r:embed="rId3" cstate="print"/>
          <a:stretch>
            <a:fillRect/>
          </a:stretch>
        </p:blipFill>
        <p:spPr>
          <a:xfrm>
            <a:off x="228600" y="228600"/>
            <a:ext cx="3048000" cy="2287006"/>
          </a:xfrm>
          <a:prstGeom prst="rect">
            <a:avLst/>
          </a:prstGeom>
          <a:ln w="57150">
            <a:solidFill>
              <a:schemeClr val="tx1"/>
            </a:solidFill>
          </a:ln>
        </p:spPr>
      </p:pic>
      <p:pic>
        <p:nvPicPr>
          <p:cNvPr id="68" name="Picture 67" descr="SR_level_3_solution.png"/>
          <p:cNvPicPr>
            <a:picLocks noChangeAspect="1"/>
          </p:cNvPicPr>
          <p:nvPr/>
        </p:nvPicPr>
        <p:blipFill>
          <a:blip r:embed="rId4" cstate="print"/>
          <a:stretch>
            <a:fillRect/>
          </a:stretch>
        </p:blipFill>
        <p:spPr>
          <a:xfrm>
            <a:off x="1600200" y="4191000"/>
            <a:ext cx="3276600" cy="2458532"/>
          </a:xfrm>
          <a:prstGeom prst="rect">
            <a:avLst/>
          </a:prstGeom>
          <a:ln w="57150">
            <a:solidFill>
              <a:schemeClr val="tx1"/>
            </a:solidFill>
          </a:ln>
        </p:spPr>
      </p:pic>
      <p:pic>
        <p:nvPicPr>
          <p:cNvPr id="70" name="Picture 69" descr="SR_level_3_solution.png"/>
          <p:cNvPicPr>
            <a:picLocks noChangeAspect="1"/>
          </p:cNvPicPr>
          <p:nvPr/>
        </p:nvPicPr>
        <p:blipFill>
          <a:blip r:embed="rId5" cstate="print"/>
          <a:stretch>
            <a:fillRect/>
          </a:stretch>
        </p:blipFill>
        <p:spPr>
          <a:xfrm>
            <a:off x="4038600" y="228600"/>
            <a:ext cx="3046660" cy="2286000"/>
          </a:xfrm>
          <a:prstGeom prst="rect">
            <a:avLst/>
          </a:prstGeom>
          <a:ln w="57150">
            <a:solidFill>
              <a:schemeClr val="tx1"/>
            </a:solidFill>
          </a:ln>
        </p:spPr>
      </p:pic>
      <p:pic>
        <p:nvPicPr>
          <p:cNvPr id="76" name="Picture 75" descr="SR_level_3_solution.png"/>
          <p:cNvPicPr>
            <a:picLocks noChangeAspect="1"/>
          </p:cNvPicPr>
          <p:nvPr/>
        </p:nvPicPr>
        <p:blipFill>
          <a:blip r:embed="rId6" cstate="print"/>
          <a:stretch>
            <a:fillRect/>
          </a:stretch>
        </p:blipFill>
        <p:spPr>
          <a:xfrm>
            <a:off x="5562600" y="4191000"/>
            <a:ext cx="3276600" cy="2458532"/>
          </a:xfrm>
          <a:prstGeom prst="rect">
            <a:avLst/>
          </a:prstGeom>
          <a:ln w="57150">
            <a:solidFill>
              <a:schemeClr val="tx1"/>
            </a:solid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1219200"/>
            <a:ext cx="4724400" cy="441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9" name="Picture 3"/>
          <p:cNvPicPr>
            <a:picLocks noChangeAspect="1" noChangeArrowheads="1"/>
          </p:cNvPicPr>
          <p:nvPr/>
        </p:nvPicPr>
        <p:blipFill>
          <a:blip r:embed="rId3" cstate="print"/>
          <a:srcRect/>
          <a:stretch>
            <a:fillRect/>
          </a:stretch>
        </p:blipFill>
        <p:spPr bwMode="auto">
          <a:xfrm>
            <a:off x="2228850" y="1209675"/>
            <a:ext cx="4686300" cy="4438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Erik\Local Settings\Temporary Internet Files\Content.IE5\QXXMB6X4\MPj04308060000[1].jpg"/>
          <p:cNvPicPr>
            <a:picLocks noChangeAspect="1" noChangeArrowheads="1"/>
          </p:cNvPicPr>
          <p:nvPr/>
        </p:nvPicPr>
        <p:blipFill>
          <a:blip r:embed="rId4" cstate="print"/>
          <a:srcRect/>
          <a:stretch>
            <a:fillRect/>
          </a:stretch>
        </p:blipFill>
        <p:spPr bwMode="auto">
          <a:xfrm>
            <a:off x="1066800" y="1752600"/>
            <a:ext cx="1143000" cy="1490996"/>
          </a:xfrm>
          <a:prstGeom prst="rect">
            <a:avLst/>
          </a:prstGeom>
          <a:noFill/>
        </p:spPr>
      </p:pic>
      <p:pic>
        <p:nvPicPr>
          <p:cNvPr id="1028" name="Picture 4" descr="C:\Documents and Settings\Erik\Local Settings\Temporary Internet Files\Content.IE5\RR1BVXCW\MPj04308080000[1].jpg"/>
          <p:cNvPicPr>
            <a:picLocks noChangeAspect="1" noChangeArrowheads="1"/>
          </p:cNvPicPr>
          <p:nvPr/>
        </p:nvPicPr>
        <p:blipFill>
          <a:blip r:embed="rId5" cstate="print"/>
          <a:srcRect/>
          <a:stretch>
            <a:fillRect/>
          </a:stretch>
        </p:blipFill>
        <p:spPr bwMode="auto">
          <a:xfrm>
            <a:off x="990600" y="3733800"/>
            <a:ext cx="1143000" cy="1510235"/>
          </a:xfrm>
          <a:prstGeom prst="rect">
            <a:avLst/>
          </a:prstGeom>
          <a:noFill/>
        </p:spPr>
      </p:pic>
      <p:pic>
        <p:nvPicPr>
          <p:cNvPr id="1029" name="Picture 5" descr="C:\Documents and Settings\Erik\Local Settings\Temporary Internet Files\Content.IE5\CB7BQ0PD\MPj04222870000[1].jpg"/>
          <p:cNvPicPr>
            <a:picLocks noChangeAspect="1" noChangeArrowheads="1"/>
          </p:cNvPicPr>
          <p:nvPr/>
        </p:nvPicPr>
        <p:blipFill>
          <a:blip r:embed="rId6" cstate="print"/>
          <a:srcRect/>
          <a:stretch>
            <a:fillRect/>
          </a:stretch>
        </p:blipFill>
        <p:spPr bwMode="auto">
          <a:xfrm>
            <a:off x="2438400" y="3429000"/>
            <a:ext cx="1371600" cy="1371600"/>
          </a:xfrm>
          <a:prstGeom prst="rect">
            <a:avLst/>
          </a:prstGeom>
          <a:noFill/>
        </p:spPr>
      </p:pic>
      <p:sp>
        <p:nvSpPr>
          <p:cNvPr id="25" name="Title 24"/>
          <p:cNvSpPr>
            <a:spLocks noGrp="1"/>
          </p:cNvSpPr>
          <p:nvPr>
            <p:ph type="title"/>
          </p:nvPr>
        </p:nvSpPr>
        <p:spPr/>
        <p:txBody>
          <a:bodyPr>
            <a:normAutofit/>
          </a:bodyPr>
          <a:lstStyle/>
          <a:p>
            <a:r>
              <a:rPr lang="en-US" dirty="0" smtClean="0"/>
              <a:t>We want to know how people play</a:t>
            </a:r>
            <a:endParaRPr lang="en-US" dirty="0"/>
          </a:p>
        </p:txBody>
      </p:sp>
      <p:pic>
        <p:nvPicPr>
          <p:cNvPr id="115716" name="Picture 4" descr="http://t3.gstatic.com/images?q=tbn:hrIP2-D0BUdt2M:http://www.videogamesblogger.com/wp-content/uploads/2009/09/kids-boy-girl-play-videogames.jpg">
            <a:hlinkClick r:id="rId7"/>
          </p:cNvPr>
          <p:cNvPicPr>
            <a:picLocks noChangeAspect="1" noChangeArrowheads="1"/>
          </p:cNvPicPr>
          <p:nvPr/>
        </p:nvPicPr>
        <p:blipFill>
          <a:blip r:embed="rId8" cstate="print"/>
          <a:srcRect/>
          <a:stretch>
            <a:fillRect/>
          </a:stretch>
        </p:blipFill>
        <p:spPr bwMode="auto">
          <a:xfrm>
            <a:off x="2514600" y="1752600"/>
            <a:ext cx="2049861" cy="1371600"/>
          </a:xfrm>
          <a:prstGeom prst="rect">
            <a:avLst/>
          </a:prstGeom>
          <a:noFill/>
        </p:spPr>
      </p:pic>
      <p:pic>
        <p:nvPicPr>
          <p:cNvPr id="115718" name="Picture 6" descr="http://t3.gstatic.com/images?q=tbn:k_3vWqRTZgm__M:http://farm1.static.flickr.com/15/19174565_803a4baf8a.jpg">
            <a:hlinkClick r:id="rId9"/>
          </p:cNvPr>
          <p:cNvPicPr>
            <a:picLocks noChangeAspect="1" noChangeArrowheads="1"/>
          </p:cNvPicPr>
          <p:nvPr/>
        </p:nvPicPr>
        <p:blipFill>
          <a:blip r:embed="rId10" cstate="print"/>
          <a:srcRect/>
          <a:stretch>
            <a:fillRect/>
          </a:stretch>
        </p:blipFill>
        <p:spPr bwMode="auto">
          <a:xfrm>
            <a:off x="2438400" y="5029200"/>
            <a:ext cx="1801089" cy="1219200"/>
          </a:xfrm>
          <a:prstGeom prst="rect">
            <a:avLst/>
          </a:prstGeom>
          <a:noFill/>
        </p:spPr>
      </p:pic>
      <p:pic>
        <p:nvPicPr>
          <p:cNvPr id="115719" name="Picture 7" descr="C:\Documents and Settings\Yun-En Liu\Local Settings\Temporary Internet Files\Content.IE5\3G0A8G7C\MC900312140[1].wmf"/>
          <p:cNvPicPr>
            <a:picLocks noChangeAspect="1" noChangeArrowheads="1"/>
          </p:cNvPicPr>
          <p:nvPr/>
        </p:nvPicPr>
        <p:blipFill>
          <a:blip r:embed="rId11" cstate="print"/>
          <a:srcRect/>
          <a:stretch>
            <a:fillRect/>
          </a:stretch>
        </p:blipFill>
        <p:spPr bwMode="auto">
          <a:xfrm>
            <a:off x="6248400" y="4572000"/>
            <a:ext cx="1906524" cy="1540764"/>
          </a:xfrm>
          <a:prstGeom prst="rect">
            <a:avLst/>
          </a:prstGeom>
          <a:noFill/>
        </p:spPr>
      </p:pic>
      <p:pic>
        <p:nvPicPr>
          <p:cNvPr id="115720" name="Picture 8" descr="C:\Documents and Settings\Yun-En Liu\Local Settings\Temporary Internet Files\Content.IE5\X4J6PGFN\MC900353251[1].wmf"/>
          <p:cNvPicPr>
            <a:picLocks noChangeAspect="1" noChangeArrowheads="1"/>
          </p:cNvPicPr>
          <p:nvPr/>
        </p:nvPicPr>
        <p:blipFill>
          <a:blip r:embed="rId12" cstate="print"/>
          <a:srcRect/>
          <a:stretch>
            <a:fillRect/>
          </a:stretch>
        </p:blipFill>
        <p:spPr bwMode="auto">
          <a:xfrm>
            <a:off x="6705600" y="3505200"/>
            <a:ext cx="1818238" cy="1392725"/>
          </a:xfrm>
          <a:prstGeom prst="rect">
            <a:avLst/>
          </a:prstGeom>
          <a:noFill/>
        </p:spPr>
      </p:pic>
      <p:pic>
        <p:nvPicPr>
          <p:cNvPr id="115721" name="Picture 9" descr="C:\Documents and Settings\Yun-En Liu\Local Settings\Temporary Internet Files\Content.IE5\X4J6PGFN\MC900030042[1].wmf"/>
          <p:cNvPicPr>
            <a:picLocks noChangeAspect="1" noChangeArrowheads="1"/>
          </p:cNvPicPr>
          <p:nvPr/>
        </p:nvPicPr>
        <p:blipFill>
          <a:blip r:embed="rId13" cstate="print"/>
          <a:srcRect/>
          <a:stretch>
            <a:fillRect/>
          </a:stretch>
        </p:blipFill>
        <p:spPr bwMode="auto">
          <a:xfrm>
            <a:off x="5715000" y="3886200"/>
            <a:ext cx="1212494" cy="1579169"/>
          </a:xfrm>
          <a:prstGeom prst="rect">
            <a:avLst/>
          </a:prstGeom>
          <a:noFill/>
        </p:spPr>
      </p:pic>
      <p:sp>
        <p:nvSpPr>
          <p:cNvPr id="19" name="Right Arrow 18"/>
          <p:cNvSpPr/>
          <p:nvPr/>
        </p:nvSpPr>
        <p:spPr>
          <a:xfrm>
            <a:off x="4191000" y="3581400"/>
            <a:ext cx="1371600" cy="9144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p:cNvPicPr>
            <a:picLocks noChangeAspect="1" noChangeArrowheads="1"/>
          </p:cNvPicPr>
          <p:nvPr/>
        </p:nvPicPr>
        <p:blipFill>
          <a:blip r:embed="rId3" cstate="print"/>
          <a:srcRect/>
          <a:stretch>
            <a:fillRect/>
          </a:stretch>
        </p:blipFill>
        <p:spPr bwMode="auto">
          <a:xfrm>
            <a:off x="2228850" y="1209675"/>
            <a:ext cx="4686300" cy="4438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3" cstate="print"/>
          <a:srcRect/>
          <a:stretch>
            <a:fillRect/>
          </a:stretch>
        </p:blipFill>
        <p:spPr bwMode="auto">
          <a:xfrm>
            <a:off x="2228850" y="1209675"/>
            <a:ext cx="4686300" cy="4438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3" cstate="print"/>
          <a:srcRect/>
          <a:stretch>
            <a:fillRect/>
          </a:stretch>
        </p:blipFill>
        <p:spPr bwMode="auto">
          <a:xfrm>
            <a:off x="2224088" y="1209675"/>
            <a:ext cx="4695825" cy="4438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endParaRPr lang="en-US" dirty="0" smtClean="0"/>
          </a:p>
          <a:p>
            <a:r>
              <a:rPr lang="en-US" dirty="0" smtClean="0"/>
              <a:t>2-D projection of points in high-dimensional space</a:t>
            </a:r>
          </a:p>
          <a:p>
            <a:endParaRPr lang="en-US" dirty="0" smtClean="0"/>
          </a:p>
          <a:p>
            <a:endParaRPr lang="en-US" dirty="0" smtClean="0"/>
          </a:p>
          <a:p>
            <a:r>
              <a:rPr lang="en-US" dirty="0" smtClean="0"/>
              <a:t>Clusters game states based on some distance function</a:t>
            </a:r>
          </a:p>
        </p:txBody>
      </p:sp>
      <p:sp>
        <p:nvSpPr>
          <p:cNvPr id="6" name="Title 5"/>
          <p:cNvSpPr>
            <a:spLocks noGrp="1"/>
          </p:cNvSpPr>
          <p:nvPr>
            <p:ph type="title"/>
          </p:nvPr>
        </p:nvSpPr>
        <p:spPr/>
        <p:txBody>
          <a:bodyPr/>
          <a:lstStyle/>
          <a:p>
            <a:r>
              <a:rPr lang="en-US" dirty="0" smtClean="0"/>
              <a:t>Classic Multidimensional Scaling</a:t>
            </a:r>
            <a:endParaRPr lang="en-US" dirty="0"/>
          </a:p>
        </p:txBody>
      </p:sp>
      <p:sp>
        <p:nvSpPr>
          <p:cNvPr id="8" name="Oval 7"/>
          <p:cNvSpPr/>
          <p:nvPr/>
        </p:nvSpPr>
        <p:spPr>
          <a:xfrm>
            <a:off x="1066800" y="16764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990600" y="2590800"/>
            <a:ext cx="6858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1676400" y="22098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2286000" y="175260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2590800" y="24384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Down Arrow 12"/>
          <p:cNvSpPr/>
          <p:nvPr/>
        </p:nvSpPr>
        <p:spPr>
          <a:xfrm>
            <a:off x="1524000" y="3505200"/>
            <a:ext cx="1219200" cy="1600200"/>
          </a:xfrm>
          <a:prstGeom prst="downArrow">
            <a:avLst>
              <a:gd name="adj1" fmla="val 50000"/>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2" name="Straight Arrow Connector 21"/>
          <p:cNvCxnSpPr>
            <a:stCxn id="8" idx="5"/>
            <a:endCxn id="10" idx="1"/>
          </p:cNvCxnSpPr>
          <p:nvPr/>
        </p:nvCxnSpPr>
        <p:spPr>
          <a:xfrm rot="16200000" flipH="1">
            <a:off x="1495145" y="2028545"/>
            <a:ext cx="210110" cy="2863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3"/>
            <a:endCxn id="9" idx="7"/>
          </p:cNvCxnSpPr>
          <p:nvPr/>
        </p:nvCxnSpPr>
        <p:spPr>
          <a:xfrm rot="5400000">
            <a:off x="1614067" y="2561945"/>
            <a:ext cx="91188" cy="1673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7"/>
            <a:endCxn id="11" idx="3"/>
          </p:cNvCxnSpPr>
          <p:nvPr/>
        </p:nvCxnSpPr>
        <p:spPr>
          <a:xfrm rot="5400000" flipH="1" flipV="1">
            <a:off x="2066645" y="2012763"/>
            <a:ext cx="263992" cy="2639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6"/>
            <a:endCxn id="12" idx="1"/>
          </p:cNvCxnSpPr>
          <p:nvPr/>
        </p:nvCxnSpPr>
        <p:spPr>
          <a:xfrm>
            <a:off x="2133600" y="2438400"/>
            <a:ext cx="535315" cy="781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Flowchart: Data 25"/>
          <p:cNvSpPr/>
          <p:nvPr/>
        </p:nvSpPr>
        <p:spPr>
          <a:xfrm>
            <a:off x="457200" y="5334000"/>
            <a:ext cx="3429000" cy="685800"/>
          </a:xfrm>
          <a:prstGeom prst="flowChartInputOutpu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7" name="Oval 26"/>
          <p:cNvSpPr/>
          <p:nvPr/>
        </p:nvSpPr>
        <p:spPr>
          <a:xfrm>
            <a:off x="1600200" y="54102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p:cNvSpPr/>
          <p:nvPr/>
        </p:nvSpPr>
        <p:spPr>
          <a:xfrm>
            <a:off x="1143000" y="5715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p:cNvSpPr/>
          <p:nvPr/>
        </p:nvSpPr>
        <p:spPr>
          <a:xfrm>
            <a:off x="2057400" y="55626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p:cNvSpPr/>
          <p:nvPr/>
        </p:nvSpPr>
        <p:spPr>
          <a:xfrm>
            <a:off x="2667000" y="5715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1" name="Straight Arrow Connector 30"/>
          <p:cNvCxnSpPr>
            <a:stCxn id="28" idx="6"/>
            <a:endCxn id="29" idx="2"/>
          </p:cNvCxnSpPr>
          <p:nvPr/>
        </p:nvCxnSpPr>
        <p:spPr>
          <a:xfrm flipV="1">
            <a:off x="1371600" y="5676900"/>
            <a:ext cx="6858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6"/>
            <a:endCxn id="30" idx="2"/>
          </p:cNvCxnSpPr>
          <p:nvPr/>
        </p:nvCxnSpPr>
        <p:spPr>
          <a:xfrm>
            <a:off x="2286000" y="5676900"/>
            <a:ext cx="3810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819400" y="54102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4" name="Shape 50"/>
          <p:cNvCxnSpPr>
            <a:stCxn id="29" idx="6"/>
            <a:endCxn id="33" idx="2"/>
          </p:cNvCxnSpPr>
          <p:nvPr/>
        </p:nvCxnSpPr>
        <p:spPr>
          <a:xfrm flipV="1">
            <a:off x="2286000" y="55245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hape 59"/>
          <p:cNvCxnSpPr>
            <a:stCxn id="27" idx="6"/>
            <a:endCxn id="29" idx="2"/>
          </p:cNvCxnSpPr>
          <p:nvPr/>
        </p:nvCxnSpPr>
        <p:spPr>
          <a:xfrm>
            <a:off x="1828800" y="55245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stCxn id="5" idx="2"/>
            <a:endCxn id="8" idx="0"/>
          </p:cNvCxnSpPr>
          <p:nvPr/>
        </p:nvCxnSpPr>
        <p:spPr>
          <a:xfrm rot="16200000" flipH="1">
            <a:off x="7019378" y="4657178"/>
            <a:ext cx="782144" cy="1333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2"/>
            <a:endCxn id="7" idx="0"/>
          </p:cNvCxnSpPr>
          <p:nvPr/>
        </p:nvCxnSpPr>
        <p:spPr>
          <a:xfrm rot="5400000">
            <a:off x="1327708" y="4693312"/>
            <a:ext cx="760780" cy="12825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State Distance</a:t>
            </a:r>
            <a:endParaRPr lang="en-US" dirty="0"/>
          </a:p>
        </p:txBody>
      </p:sp>
      <p:pic>
        <p:nvPicPr>
          <p:cNvPr id="5" name="Content Placeholder 4" descr="thirds_confusion_2.png"/>
          <p:cNvPicPr>
            <a:picLocks noGrp="1" noChangeAspect="1"/>
          </p:cNvPicPr>
          <p:nvPr>
            <p:ph sz="half" idx="1"/>
          </p:nvPr>
        </p:nvPicPr>
        <p:blipFill>
          <a:blip r:embed="rId3" cstate="print">
            <a:lum bright="-32000"/>
          </a:blip>
          <a:stretch>
            <a:fillRect/>
          </a:stretch>
        </p:blipFill>
        <p:spPr>
          <a:xfrm>
            <a:off x="4648200" y="1790741"/>
            <a:ext cx="4191000" cy="3142115"/>
          </a:xfrm>
          <a:ln w="57150">
            <a:solidFill>
              <a:schemeClr val="tx1"/>
            </a:solidFill>
          </a:ln>
        </p:spPr>
      </p:pic>
      <p:pic>
        <p:nvPicPr>
          <p:cNvPr id="6" name="Picture 5" descr="SR_level_3_solution.png"/>
          <p:cNvPicPr>
            <a:picLocks noChangeAspect="1"/>
          </p:cNvPicPr>
          <p:nvPr/>
        </p:nvPicPr>
        <p:blipFill>
          <a:blip r:embed="rId4" cstate="print"/>
          <a:stretch>
            <a:fillRect/>
          </a:stretch>
        </p:blipFill>
        <p:spPr>
          <a:xfrm>
            <a:off x="228600" y="1771625"/>
            <a:ext cx="4241592" cy="3182595"/>
          </a:xfrm>
          <a:prstGeom prst="rect">
            <a:avLst/>
          </a:prstGeom>
          <a:ln w="57150">
            <a:solidFill>
              <a:schemeClr val="tx1"/>
            </a:solidFill>
          </a:ln>
        </p:spPr>
      </p:pic>
      <p:sp>
        <p:nvSpPr>
          <p:cNvPr id="7" name="Oval 6"/>
          <p:cNvSpPr/>
          <p:nvPr/>
        </p:nvSpPr>
        <p:spPr>
          <a:xfrm>
            <a:off x="838200" y="57150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7848600" y="57150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Arrow Connector 8"/>
          <p:cNvCxnSpPr>
            <a:stCxn id="7" idx="6"/>
            <a:endCxn id="8" idx="2"/>
          </p:cNvCxnSpPr>
          <p:nvPr/>
        </p:nvCxnSpPr>
        <p:spPr>
          <a:xfrm>
            <a:off x="1295400" y="5943600"/>
            <a:ext cx="65532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stCxn id="5" idx="2"/>
            <a:endCxn id="8" idx="0"/>
          </p:cNvCxnSpPr>
          <p:nvPr/>
        </p:nvCxnSpPr>
        <p:spPr>
          <a:xfrm rot="16200000" flipH="1">
            <a:off x="7019378" y="4657178"/>
            <a:ext cx="782144" cy="1333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2"/>
            <a:endCxn id="7" idx="0"/>
          </p:cNvCxnSpPr>
          <p:nvPr/>
        </p:nvCxnSpPr>
        <p:spPr>
          <a:xfrm rot="5400000">
            <a:off x="1327708" y="4693312"/>
            <a:ext cx="760780" cy="12825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State Distance</a:t>
            </a:r>
            <a:endParaRPr lang="en-US" dirty="0"/>
          </a:p>
        </p:txBody>
      </p:sp>
      <p:pic>
        <p:nvPicPr>
          <p:cNvPr id="5" name="Content Placeholder 4" descr="thirds_confusion_2.png"/>
          <p:cNvPicPr>
            <a:picLocks noGrp="1" noChangeAspect="1"/>
          </p:cNvPicPr>
          <p:nvPr>
            <p:ph sz="half" idx="1"/>
          </p:nvPr>
        </p:nvPicPr>
        <p:blipFill>
          <a:blip r:embed="rId3" cstate="print"/>
          <a:stretch>
            <a:fillRect/>
          </a:stretch>
        </p:blipFill>
        <p:spPr>
          <a:xfrm>
            <a:off x="4648200" y="1790741"/>
            <a:ext cx="4191000" cy="3142115"/>
          </a:xfrm>
          <a:ln w="57150">
            <a:solidFill>
              <a:schemeClr val="tx1"/>
            </a:solidFill>
          </a:ln>
        </p:spPr>
      </p:pic>
      <p:pic>
        <p:nvPicPr>
          <p:cNvPr id="6" name="Picture 5" descr="SR_level_3_solution.png"/>
          <p:cNvPicPr>
            <a:picLocks noChangeAspect="1"/>
          </p:cNvPicPr>
          <p:nvPr/>
        </p:nvPicPr>
        <p:blipFill>
          <a:blip r:embed="rId4" cstate="print">
            <a:lum bright="-36000"/>
          </a:blip>
          <a:stretch>
            <a:fillRect/>
          </a:stretch>
        </p:blipFill>
        <p:spPr>
          <a:xfrm>
            <a:off x="228600" y="1771625"/>
            <a:ext cx="4241592" cy="3182595"/>
          </a:xfrm>
          <a:prstGeom prst="rect">
            <a:avLst/>
          </a:prstGeom>
          <a:ln w="57150">
            <a:solidFill>
              <a:schemeClr val="tx1"/>
            </a:solidFill>
          </a:ln>
        </p:spPr>
      </p:pic>
      <p:sp>
        <p:nvSpPr>
          <p:cNvPr id="7" name="Oval 6"/>
          <p:cNvSpPr/>
          <p:nvPr/>
        </p:nvSpPr>
        <p:spPr>
          <a:xfrm>
            <a:off x="838200" y="57150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7848600" y="57150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Arrow Connector 8"/>
          <p:cNvCxnSpPr>
            <a:stCxn id="7" idx="6"/>
            <a:endCxn id="8" idx="2"/>
          </p:cNvCxnSpPr>
          <p:nvPr/>
        </p:nvCxnSpPr>
        <p:spPr>
          <a:xfrm>
            <a:off x="1295400" y="5943600"/>
            <a:ext cx="65532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stCxn id="5" idx="2"/>
            <a:endCxn id="8" idx="0"/>
          </p:cNvCxnSpPr>
          <p:nvPr/>
        </p:nvCxnSpPr>
        <p:spPr>
          <a:xfrm rot="5400000">
            <a:off x="5723978" y="4771478"/>
            <a:ext cx="858344" cy="11811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2"/>
            <a:endCxn id="7" idx="0"/>
          </p:cNvCxnSpPr>
          <p:nvPr/>
        </p:nvCxnSpPr>
        <p:spPr>
          <a:xfrm rot="16200000" flipH="1">
            <a:off x="2585008" y="4718608"/>
            <a:ext cx="836980" cy="1308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State Distance</a:t>
            </a:r>
            <a:endParaRPr lang="en-US" dirty="0"/>
          </a:p>
        </p:txBody>
      </p:sp>
      <p:pic>
        <p:nvPicPr>
          <p:cNvPr id="5" name="Content Placeholder 4" descr="thirds_confusion_2.png"/>
          <p:cNvPicPr>
            <a:picLocks noGrp="1" noChangeAspect="1"/>
          </p:cNvPicPr>
          <p:nvPr>
            <p:ph sz="half" idx="1"/>
          </p:nvPr>
        </p:nvPicPr>
        <p:blipFill>
          <a:blip r:embed="rId3" cstate="print">
            <a:lum bright="-33000"/>
          </a:blip>
          <a:stretch>
            <a:fillRect/>
          </a:stretch>
        </p:blipFill>
        <p:spPr>
          <a:xfrm>
            <a:off x="4649879" y="1790741"/>
            <a:ext cx="4187642" cy="3142115"/>
          </a:xfrm>
          <a:ln w="57150">
            <a:solidFill>
              <a:schemeClr val="tx1"/>
            </a:solidFill>
          </a:ln>
        </p:spPr>
      </p:pic>
      <p:pic>
        <p:nvPicPr>
          <p:cNvPr id="6" name="Picture 5" descr="SR_level_3_solution.png"/>
          <p:cNvPicPr>
            <a:picLocks noChangeAspect="1"/>
          </p:cNvPicPr>
          <p:nvPr/>
        </p:nvPicPr>
        <p:blipFill>
          <a:blip r:embed="rId4" cstate="print"/>
          <a:stretch>
            <a:fillRect/>
          </a:stretch>
        </p:blipFill>
        <p:spPr>
          <a:xfrm>
            <a:off x="228600" y="1771625"/>
            <a:ext cx="4241592" cy="3182595"/>
          </a:xfrm>
          <a:prstGeom prst="rect">
            <a:avLst/>
          </a:prstGeom>
          <a:ln w="57150">
            <a:solidFill>
              <a:schemeClr val="tx1"/>
            </a:solidFill>
          </a:ln>
        </p:spPr>
      </p:pic>
      <p:sp>
        <p:nvSpPr>
          <p:cNvPr id="7" name="Oval 6"/>
          <p:cNvSpPr/>
          <p:nvPr/>
        </p:nvSpPr>
        <p:spPr>
          <a:xfrm>
            <a:off x="3429000" y="5791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5334000" y="5791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Arrow Connector 8"/>
          <p:cNvCxnSpPr>
            <a:stCxn id="7" idx="6"/>
            <a:endCxn id="8" idx="2"/>
          </p:cNvCxnSpPr>
          <p:nvPr/>
        </p:nvCxnSpPr>
        <p:spPr>
          <a:xfrm>
            <a:off x="3886200" y="6019800"/>
            <a:ext cx="14478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a:stCxn id="5" idx="2"/>
            <a:endCxn id="8" idx="0"/>
          </p:cNvCxnSpPr>
          <p:nvPr/>
        </p:nvCxnSpPr>
        <p:spPr>
          <a:xfrm rot="5400000">
            <a:off x="5723978" y="4771478"/>
            <a:ext cx="858344" cy="11811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2"/>
            <a:endCxn id="7" idx="0"/>
          </p:cNvCxnSpPr>
          <p:nvPr/>
        </p:nvCxnSpPr>
        <p:spPr>
          <a:xfrm rot="16200000" flipH="1">
            <a:off x="2585008" y="4718608"/>
            <a:ext cx="836980" cy="1308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State Distance</a:t>
            </a:r>
            <a:endParaRPr lang="en-US" dirty="0"/>
          </a:p>
        </p:txBody>
      </p:sp>
      <p:pic>
        <p:nvPicPr>
          <p:cNvPr id="5" name="Content Placeholder 4" descr="thirds_confusion_2.png"/>
          <p:cNvPicPr>
            <a:picLocks noGrp="1" noChangeAspect="1"/>
          </p:cNvPicPr>
          <p:nvPr>
            <p:ph sz="half" idx="1"/>
          </p:nvPr>
        </p:nvPicPr>
        <p:blipFill>
          <a:blip r:embed="rId3" cstate="print"/>
          <a:stretch>
            <a:fillRect/>
          </a:stretch>
        </p:blipFill>
        <p:spPr>
          <a:xfrm>
            <a:off x="4649879" y="1790741"/>
            <a:ext cx="4187642" cy="3142115"/>
          </a:xfrm>
          <a:ln w="57150">
            <a:solidFill>
              <a:schemeClr val="tx1"/>
            </a:solidFill>
          </a:ln>
        </p:spPr>
      </p:pic>
      <p:pic>
        <p:nvPicPr>
          <p:cNvPr id="6" name="Picture 5" descr="SR_level_3_solution.png"/>
          <p:cNvPicPr>
            <a:picLocks noChangeAspect="1"/>
          </p:cNvPicPr>
          <p:nvPr/>
        </p:nvPicPr>
        <p:blipFill>
          <a:blip r:embed="rId4" cstate="print">
            <a:lum bright="-33000"/>
          </a:blip>
          <a:stretch>
            <a:fillRect/>
          </a:stretch>
        </p:blipFill>
        <p:spPr>
          <a:xfrm>
            <a:off x="228600" y="1771625"/>
            <a:ext cx="4241592" cy="3182595"/>
          </a:xfrm>
          <a:prstGeom prst="rect">
            <a:avLst/>
          </a:prstGeom>
          <a:ln w="57150">
            <a:solidFill>
              <a:schemeClr val="tx1"/>
            </a:solidFill>
          </a:ln>
        </p:spPr>
      </p:pic>
      <p:sp>
        <p:nvSpPr>
          <p:cNvPr id="7" name="Oval 6"/>
          <p:cNvSpPr/>
          <p:nvPr/>
        </p:nvSpPr>
        <p:spPr>
          <a:xfrm>
            <a:off x="3429000" y="5791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5334000" y="5791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 name="Straight Arrow Connector 8"/>
          <p:cNvCxnSpPr>
            <a:stCxn id="7" idx="6"/>
            <a:endCxn id="8" idx="2"/>
          </p:cNvCxnSpPr>
          <p:nvPr/>
        </p:nvCxnSpPr>
        <p:spPr>
          <a:xfrm>
            <a:off x="3886200" y="6019800"/>
            <a:ext cx="14478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Action Distance</a:t>
            </a:r>
            <a:endParaRPr lang="en-US" dirty="0"/>
          </a:p>
        </p:txBody>
      </p:sp>
      <p:pic>
        <p:nvPicPr>
          <p:cNvPr id="7" name="Picture 6" descr="SR_level_1_metric_100_0.png"/>
          <p:cNvPicPr>
            <a:picLocks noChangeAspect="1"/>
          </p:cNvPicPr>
          <p:nvPr/>
        </p:nvPicPr>
        <p:blipFill>
          <a:blip r:embed="rId3" cstate="print"/>
          <a:stretch>
            <a:fillRect/>
          </a:stretch>
        </p:blipFill>
        <p:spPr>
          <a:xfrm>
            <a:off x="2362199" y="1292536"/>
            <a:ext cx="4357589" cy="4193863"/>
          </a:xfrm>
          <a:prstGeom prst="rect">
            <a:avLst/>
          </a:prstGeom>
        </p:spPr>
      </p:pic>
      <p:sp>
        <p:nvSpPr>
          <p:cNvPr id="6" name="Title 4"/>
          <p:cNvSpPr txBox="1">
            <a:spLocks/>
          </p:cNvSpPr>
          <p:nvPr/>
        </p:nvSpPr>
        <p:spPr>
          <a:xfrm>
            <a:off x="3276600" y="5638800"/>
            <a:ext cx="2514600" cy="762000"/>
          </a:xfrm>
          <a:prstGeom prst="rect">
            <a:avLst/>
          </a:prstGeom>
        </p:spPr>
        <p:txBody>
          <a:bodyPr vert="horz" lIns="91440" tIns="45720" rIns="91440" bIns="45720" rtlCol="0" anchor="ctr">
            <a:normAutofit/>
          </a:bodyPr>
          <a:lstStyle/>
          <a:p>
            <a:pPr lvl="0" algn="ctr">
              <a:spcBef>
                <a:spcPct val="0"/>
              </a:spcBef>
            </a:pPr>
            <a:r>
              <a:rPr lang="en-US" sz="4400" i="1" dirty="0" err="1" smtClean="0">
                <a:latin typeface="+mj-lt"/>
                <a:ea typeface="+mj-ea"/>
                <a:cs typeface="+mj-cs"/>
              </a:rPr>
              <a:t>d</a:t>
            </a:r>
            <a:r>
              <a:rPr lang="en-US" sz="4400" i="1" baseline="-25000" dirty="0" err="1" smtClean="0">
                <a:latin typeface="+mj-lt"/>
                <a:ea typeface="+mj-ea"/>
                <a:cs typeface="+mj-cs"/>
              </a:rPr>
              <a:t>a</a:t>
            </a:r>
            <a:r>
              <a:rPr lang="en-US" sz="4400" dirty="0" smtClean="0">
                <a:latin typeface="+mj-lt"/>
                <a:ea typeface="+mj-ea"/>
                <a:cs typeface="+mj-cs"/>
              </a:rPr>
              <a:t> (</a:t>
            </a:r>
            <a:r>
              <a:rPr lang="en-US" sz="4400" i="1" dirty="0" smtClean="0"/>
              <a:t>s</a:t>
            </a:r>
            <a:r>
              <a:rPr lang="en-US" sz="4400" i="1" baseline="-25000" dirty="0" smtClean="0"/>
              <a:t>1</a:t>
            </a:r>
            <a:r>
              <a:rPr lang="en-US" sz="4400" dirty="0" smtClean="0"/>
              <a:t>, </a:t>
            </a:r>
            <a:r>
              <a:rPr lang="en-US" sz="4400" i="1" dirty="0" smtClean="0"/>
              <a:t>s</a:t>
            </a:r>
            <a:r>
              <a:rPr lang="en-US" sz="4400" i="1" baseline="-25000" dirty="0" smtClean="0"/>
              <a:t>2</a:t>
            </a:r>
            <a:r>
              <a:rPr lang="en-US" sz="4400" dirty="0" smtClean="0"/>
              <a:t>)</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Distance</a:t>
            </a:r>
            <a:endParaRPr lang="en-US" dirty="0"/>
          </a:p>
        </p:txBody>
      </p:sp>
      <p:sp>
        <p:nvSpPr>
          <p:cNvPr id="11" name="Oval 10"/>
          <p:cNvSpPr/>
          <p:nvPr/>
        </p:nvSpPr>
        <p:spPr>
          <a:xfrm>
            <a:off x="2743200" y="2819400"/>
            <a:ext cx="1143000" cy="1143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162800" y="2819400"/>
            <a:ext cx="1143000" cy="1143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19600" y="14478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6096000" y="14478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Arrow Connector 17"/>
          <p:cNvCxnSpPr>
            <a:stCxn id="11" idx="7"/>
            <a:endCxn id="13" idx="3"/>
          </p:cNvCxnSpPr>
          <p:nvPr/>
        </p:nvCxnSpPr>
        <p:spPr>
          <a:xfrm rot="5400000" flipH="1" flipV="1">
            <a:off x="3566412" y="2055485"/>
            <a:ext cx="1083703" cy="778904"/>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5257800" y="31242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7" name="Straight Arrow Connector 46"/>
          <p:cNvCxnSpPr>
            <a:stCxn id="13" idx="6"/>
            <a:endCxn id="14" idx="2"/>
          </p:cNvCxnSpPr>
          <p:nvPr/>
        </p:nvCxnSpPr>
        <p:spPr>
          <a:xfrm>
            <a:off x="4953000" y="1714500"/>
            <a:ext cx="11430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4" idx="5"/>
            <a:endCxn id="12" idx="1"/>
          </p:cNvCxnSpPr>
          <p:nvPr/>
        </p:nvCxnSpPr>
        <p:spPr>
          <a:xfrm rot="16200000" flipH="1">
            <a:off x="6398886" y="2055484"/>
            <a:ext cx="1083703" cy="778904"/>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1" idx="6"/>
            <a:endCxn id="43" idx="2"/>
          </p:cNvCxnSpPr>
          <p:nvPr/>
        </p:nvCxnSpPr>
        <p:spPr>
          <a:xfrm>
            <a:off x="3886200" y="3390900"/>
            <a:ext cx="13716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43" idx="6"/>
            <a:endCxn id="12" idx="2"/>
          </p:cNvCxnSpPr>
          <p:nvPr/>
        </p:nvCxnSpPr>
        <p:spPr>
          <a:xfrm>
            <a:off x="5791200" y="3390900"/>
            <a:ext cx="13716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4343400" y="46482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2" name="Oval 71"/>
          <p:cNvSpPr/>
          <p:nvPr/>
        </p:nvSpPr>
        <p:spPr>
          <a:xfrm>
            <a:off x="2362200" y="46482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3" name="Straight Arrow Connector 72"/>
          <p:cNvCxnSpPr>
            <a:stCxn id="11" idx="5"/>
            <a:endCxn id="71" idx="1"/>
          </p:cNvCxnSpPr>
          <p:nvPr/>
        </p:nvCxnSpPr>
        <p:spPr>
          <a:xfrm rot="16200000" flipH="1">
            <a:off x="3604512" y="3909311"/>
            <a:ext cx="931303" cy="702704"/>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71" idx="2"/>
            <a:endCxn id="72" idx="6"/>
          </p:cNvCxnSpPr>
          <p:nvPr/>
        </p:nvCxnSpPr>
        <p:spPr>
          <a:xfrm rot="10800000">
            <a:off x="2895600" y="4914900"/>
            <a:ext cx="1447800" cy="1588"/>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762000" y="3886200"/>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5" name="Straight Arrow Connector 84"/>
          <p:cNvCxnSpPr>
            <a:stCxn id="72" idx="2"/>
            <a:endCxn id="83" idx="5"/>
          </p:cNvCxnSpPr>
          <p:nvPr/>
        </p:nvCxnSpPr>
        <p:spPr>
          <a:xfrm rot="10800000">
            <a:off x="1217286" y="4341486"/>
            <a:ext cx="1144915" cy="573415"/>
          </a:xfrm>
          <a:prstGeom prst="straightConnector1">
            <a:avLst/>
          </a:prstGeom>
          <a:ln w="127000">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7315200" y="3124200"/>
            <a:ext cx="952505" cy="584775"/>
          </a:xfrm>
          <a:prstGeom prst="rect">
            <a:avLst/>
          </a:prstGeom>
          <a:noFill/>
        </p:spPr>
        <p:txBody>
          <a:bodyPr wrap="none" rtlCol="0">
            <a:spAutoFit/>
          </a:bodyPr>
          <a:lstStyle/>
          <a:p>
            <a:r>
              <a:rPr lang="en-US" sz="3200" dirty="0" smtClean="0">
                <a:solidFill>
                  <a:schemeClr val="bg1"/>
                </a:solidFill>
              </a:rPr>
              <a:t>Goal</a:t>
            </a:r>
            <a:endParaRPr lang="en-US" sz="3200" dirty="0">
              <a:solidFill>
                <a:schemeClr val="bg1"/>
              </a:solidFill>
            </a:endParaRPr>
          </a:p>
        </p:txBody>
      </p:sp>
      <p:sp>
        <p:nvSpPr>
          <p:cNvPr id="90" name="TextBox 89"/>
          <p:cNvSpPr txBox="1"/>
          <p:nvPr/>
        </p:nvSpPr>
        <p:spPr>
          <a:xfrm>
            <a:off x="2819400" y="3124200"/>
            <a:ext cx="984372" cy="584775"/>
          </a:xfrm>
          <a:prstGeom prst="rect">
            <a:avLst/>
          </a:prstGeom>
          <a:noFill/>
        </p:spPr>
        <p:txBody>
          <a:bodyPr wrap="none" rtlCol="0">
            <a:spAutoFit/>
          </a:bodyPr>
          <a:lstStyle/>
          <a:p>
            <a:r>
              <a:rPr lang="en-US" sz="3200" dirty="0" smtClean="0">
                <a:solidFill>
                  <a:schemeClr val="bg1"/>
                </a:solidFill>
              </a:rPr>
              <a:t>Start</a:t>
            </a:r>
            <a:endParaRPr lang="en-US" sz="3200" dirty="0">
              <a:solidFill>
                <a:schemeClr val="bg1"/>
              </a:solidFill>
            </a:endParaRPr>
          </a:p>
        </p:txBody>
      </p:sp>
      <p:sp>
        <p:nvSpPr>
          <p:cNvPr id="91" name="TextBox 90"/>
          <p:cNvSpPr txBox="1"/>
          <p:nvPr/>
        </p:nvSpPr>
        <p:spPr>
          <a:xfrm>
            <a:off x="228600" y="4953000"/>
            <a:ext cx="2054537" cy="584775"/>
          </a:xfrm>
          <a:prstGeom prst="rect">
            <a:avLst/>
          </a:prstGeom>
          <a:noFill/>
        </p:spPr>
        <p:txBody>
          <a:bodyPr wrap="none" rtlCol="0">
            <a:spAutoFit/>
          </a:bodyPr>
          <a:lstStyle/>
          <a:p>
            <a:r>
              <a:rPr lang="en-US" sz="3200" dirty="0" smtClean="0"/>
              <a:t>Confusion?</a:t>
            </a:r>
            <a:endParaRPr lang="en-US" sz="3200" dirty="0"/>
          </a:p>
        </p:txBody>
      </p:sp>
      <p:cxnSp>
        <p:nvCxnSpPr>
          <p:cNvPr id="22" name="Straight Connector 21"/>
          <p:cNvCxnSpPr/>
          <p:nvPr/>
        </p:nvCxnSpPr>
        <p:spPr>
          <a:xfrm>
            <a:off x="457200" y="6019800"/>
            <a:ext cx="8229600" cy="0"/>
          </a:xfrm>
          <a:prstGeom prst="line">
            <a:avLst/>
          </a:prstGeom>
          <a:ln w="635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52800" y="6019800"/>
            <a:ext cx="2846805" cy="584775"/>
          </a:xfrm>
          <a:prstGeom prst="rect">
            <a:avLst/>
          </a:prstGeom>
          <a:noFill/>
        </p:spPr>
        <p:txBody>
          <a:bodyPr wrap="none" rtlCol="0">
            <a:spAutoFit/>
          </a:bodyPr>
          <a:lstStyle/>
          <a:p>
            <a:r>
              <a:rPr lang="en-US" sz="3200" dirty="0" smtClean="0"/>
              <a:t>Distance to goal</a:t>
            </a:r>
            <a:endParaRPr lang="en-US" sz="3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Erik\Local Settings\Temporary Internet Files\Content.IE5\QXXMB6X4\MPj04308060000[1].jpg"/>
          <p:cNvPicPr>
            <a:picLocks noChangeAspect="1" noChangeArrowheads="1"/>
          </p:cNvPicPr>
          <p:nvPr/>
        </p:nvPicPr>
        <p:blipFill>
          <a:blip r:embed="rId4" cstate="print"/>
          <a:srcRect/>
          <a:stretch>
            <a:fillRect/>
          </a:stretch>
        </p:blipFill>
        <p:spPr bwMode="auto">
          <a:xfrm>
            <a:off x="1066800" y="1752600"/>
            <a:ext cx="1143000" cy="1490996"/>
          </a:xfrm>
          <a:prstGeom prst="rect">
            <a:avLst/>
          </a:prstGeom>
          <a:noFill/>
        </p:spPr>
      </p:pic>
      <p:pic>
        <p:nvPicPr>
          <p:cNvPr id="1028" name="Picture 4" descr="C:\Documents and Settings\Erik\Local Settings\Temporary Internet Files\Content.IE5\RR1BVXCW\MPj04308080000[1].jpg"/>
          <p:cNvPicPr>
            <a:picLocks noChangeAspect="1" noChangeArrowheads="1"/>
          </p:cNvPicPr>
          <p:nvPr/>
        </p:nvPicPr>
        <p:blipFill>
          <a:blip r:embed="rId5" cstate="print"/>
          <a:srcRect/>
          <a:stretch>
            <a:fillRect/>
          </a:stretch>
        </p:blipFill>
        <p:spPr bwMode="auto">
          <a:xfrm>
            <a:off x="990600" y="3733800"/>
            <a:ext cx="1143000" cy="1510235"/>
          </a:xfrm>
          <a:prstGeom prst="rect">
            <a:avLst/>
          </a:prstGeom>
          <a:noFill/>
        </p:spPr>
      </p:pic>
      <p:pic>
        <p:nvPicPr>
          <p:cNvPr id="1029" name="Picture 5" descr="C:\Documents and Settings\Erik\Local Settings\Temporary Internet Files\Content.IE5\CB7BQ0PD\MPj04222870000[1].jpg"/>
          <p:cNvPicPr>
            <a:picLocks noChangeAspect="1" noChangeArrowheads="1"/>
          </p:cNvPicPr>
          <p:nvPr/>
        </p:nvPicPr>
        <p:blipFill>
          <a:blip r:embed="rId6" cstate="print"/>
          <a:srcRect/>
          <a:stretch>
            <a:fillRect/>
          </a:stretch>
        </p:blipFill>
        <p:spPr bwMode="auto">
          <a:xfrm>
            <a:off x="2438400" y="3429000"/>
            <a:ext cx="1371600" cy="1371600"/>
          </a:xfrm>
          <a:prstGeom prst="rect">
            <a:avLst/>
          </a:prstGeom>
          <a:noFill/>
        </p:spPr>
      </p:pic>
      <p:sp>
        <p:nvSpPr>
          <p:cNvPr id="25" name="Title 24"/>
          <p:cNvSpPr>
            <a:spLocks noGrp="1"/>
          </p:cNvSpPr>
          <p:nvPr>
            <p:ph type="title"/>
          </p:nvPr>
        </p:nvSpPr>
        <p:spPr/>
        <p:txBody>
          <a:bodyPr>
            <a:normAutofit/>
          </a:bodyPr>
          <a:lstStyle/>
          <a:p>
            <a:r>
              <a:rPr lang="en-US" dirty="0" smtClean="0"/>
              <a:t>We want to know how people play</a:t>
            </a:r>
            <a:endParaRPr lang="en-US" dirty="0"/>
          </a:p>
        </p:txBody>
      </p:sp>
      <p:pic>
        <p:nvPicPr>
          <p:cNvPr id="115716" name="Picture 4" descr="http://t3.gstatic.com/images?q=tbn:hrIP2-D0BUdt2M:http://www.videogamesblogger.com/wp-content/uploads/2009/09/kids-boy-girl-play-videogames.jpg">
            <a:hlinkClick r:id="rId7"/>
          </p:cNvPr>
          <p:cNvPicPr>
            <a:picLocks noChangeAspect="1" noChangeArrowheads="1"/>
          </p:cNvPicPr>
          <p:nvPr/>
        </p:nvPicPr>
        <p:blipFill>
          <a:blip r:embed="rId8" cstate="print"/>
          <a:srcRect/>
          <a:stretch>
            <a:fillRect/>
          </a:stretch>
        </p:blipFill>
        <p:spPr bwMode="auto">
          <a:xfrm>
            <a:off x="2514600" y="1752600"/>
            <a:ext cx="2049861" cy="1371600"/>
          </a:xfrm>
          <a:prstGeom prst="rect">
            <a:avLst/>
          </a:prstGeom>
          <a:noFill/>
        </p:spPr>
      </p:pic>
      <p:pic>
        <p:nvPicPr>
          <p:cNvPr id="115718" name="Picture 6" descr="http://t3.gstatic.com/images?q=tbn:k_3vWqRTZgm__M:http://farm1.static.flickr.com/15/19174565_803a4baf8a.jpg">
            <a:hlinkClick r:id="rId9"/>
          </p:cNvPr>
          <p:cNvPicPr>
            <a:picLocks noChangeAspect="1" noChangeArrowheads="1"/>
          </p:cNvPicPr>
          <p:nvPr/>
        </p:nvPicPr>
        <p:blipFill>
          <a:blip r:embed="rId10" cstate="print"/>
          <a:srcRect/>
          <a:stretch>
            <a:fillRect/>
          </a:stretch>
        </p:blipFill>
        <p:spPr bwMode="auto">
          <a:xfrm>
            <a:off x="2438400" y="5029200"/>
            <a:ext cx="1801089" cy="1219200"/>
          </a:xfrm>
          <a:prstGeom prst="rect">
            <a:avLst/>
          </a:prstGeom>
          <a:noFill/>
        </p:spPr>
      </p:pic>
      <p:pic>
        <p:nvPicPr>
          <p:cNvPr id="115719" name="Picture 7" descr="C:\Documents and Settings\Yun-En Liu\Local Settings\Temporary Internet Files\Content.IE5\3G0A8G7C\MC900312140[1].wmf"/>
          <p:cNvPicPr>
            <a:picLocks noChangeAspect="1" noChangeArrowheads="1"/>
          </p:cNvPicPr>
          <p:nvPr/>
        </p:nvPicPr>
        <p:blipFill>
          <a:blip r:embed="rId11" cstate="print"/>
          <a:srcRect/>
          <a:stretch>
            <a:fillRect/>
          </a:stretch>
        </p:blipFill>
        <p:spPr bwMode="auto">
          <a:xfrm>
            <a:off x="6248400" y="4572000"/>
            <a:ext cx="1906524" cy="1540764"/>
          </a:xfrm>
          <a:prstGeom prst="rect">
            <a:avLst/>
          </a:prstGeom>
          <a:noFill/>
        </p:spPr>
      </p:pic>
      <p:pic>
        <p:nvPicPr>
          <p:cNvPr id="115720" name="Picture 8" descr="C:\Documents and Settings\Yun-En Liu\Local Settings\Temporary Internet Files\Content.IE5\X4J6PGFN\MC900353251[1].wmf"/>
          <p:cNvPicPr>
            <a:picLocks noChangeAspect="1" noChangeArrowheads="1"/>
          </p:cNvPicPr>
          <p:nvPr/>
        </p:nvPicPr>
        <p:blipFill>
          <a:blip r:embed="rId12" cstate="print"/>
          <a:srcRect/>
          <a:stretch>
            <a:fillRect/>
          </a:stretch>
        </p:blipFill>
        <p:spPr bwMode="auto">
          <a:xfrm>
            <a:off x="6705600" y="3505200"/>
            <a:ext cx="1818238" cy="1392725"/>
          </a:xfrm>
          <a:prstGeom prst="rect">
            <a:avLst/>
          </a:prstGeom>
          <a:noFill/>
        </p:spPr>
      </p:pic>
      <p:pic>
        <p:nvPicPr>
          <p:cNvPr id="115721" name="Picture 9" descr="C:\Documents and Settings\Yun-En Liu\Local Settings\Temporary Internet Files\Content.IE5\X4J6PGFN\MC900030042[1].wmf"/>
          <p:cNvPicPr>
            <a:picLocks noChangeAspect="1" noChangeArrowheads="1"/>
          </p:cNvPicPr>
          <p:nvPr/>
        </p:nvPicPr>
        <p:blipFill>
          <a:blip r:embed="rId13" cstate="print"/>
          <a:srcRect/>
          <a:stretch>
            <a:fillRect/>
          </a:stretch>
        </p:blipFill>
        <p:spPr bwMode="auto">
          <a:xfrm>
            <a:off x="5715000" y="3886200"/>
            <a:ext cx="1212494" cy="1579169"/>
          </a:xfrm>
          <a:prstGeom prst="rect">
            <a:avLst/>
          </a:prstGeom>
          <a:noFill/>
        </p:spPr>
      </p:pic>
      <p:sp>
        <p:nvSpPr>
          <p:cNvPr id="16" name="TextBox 15"/>
          <p:cNvSpPr txBox="1"/>
          <p:nvPr/>
        </p:nvSpPr>
        <p:spPr>
          <a:xfrm>
            <a:off x="6553200" y="1447800"/>
            <a:ext cx="1066800" cy="2308324"/>
          </a:xfrm>
          <a:prstGeom prst="rect">
            <a:avLst/>
          </a:prstGeom>
          <a:noFill/>
        </p:spPr>
        <p:txBody>
          <a:bodyPr wrap="square" rtlCol="0">
            <a:spAutoFit/>
          </a:bodyPr>
          <a:lstStyle/>
          <a:p>
            <a:r>
              <a:rPr lang="en-US" sz="14400" dirty="0" smtClean="0"/>
              <a:t>?</a:t>
            </a:r>
            <a:endParaRPr lang="en-US" sz="14400" dirty="0"/>
          </a:p>
        </p:txBody>
      </p:sp>
      <p:sp>
        <p:nvSpPr>
          <p:cNvPr id="19" name="Right Arrow 18"/>
          <p:cNvSpPr/>
          <p:nvPr/>
        </p:nvSpPr>
        <p:spPr>
          <a:xfrm>
            <a:off x="4191000" y="3581400"/>
            <a:ext cx="1371600" cy="9144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to Goal</a:t>
            </a:r>
            <a:endParaRPr lang="en-US" dirty="0"/>
          </a:p>
        </p:txBody>
      </p:sp>
      <p:pic>
        <p:nvPicPr>
          <p:cNvPr id="5" name="Picture 4" descr="SR_level_1_metric_100_0.png"/>
          <p:cNvPicPr>
            <a:picLocks noChangeAspect="1"/>
          </p:cNvPicPr>
          <p:nvPr/>
        </p:nvPicPr>
        <p:blipFill>
          <a:blip r:embed="rId3" cstate="print"/>
          <a:stretch>
            <a:fillRect/>
          </a:stretch>
        </p:blipFill>
        <p:spPr>
          <a:xfrm>
            <a:off x="2438400" y="1295400"/>
            <a:ext cx="4275436" cy="4114799"/>
          </a:xfrm>
          <a:prstGeom prst="rect">
            <a:avLst/>
          </a:prstGeom>
        </p:spPr>
      </p:pic>
      <p:sp>
        <p:nvSpPr>
          <p:cNvPr id="6" name="Title 4"/>
          <p:cNvSpPr txBox="1">
            <a:spLocks/>
          </p:cNvSpPr>
          <p:nvPr/>
        </p:nvSpPr>
        <p:spPr>
          <a:xfrm>
            <a:off x="0" y="5638800"/>
            <a:ext cx="9144000" cy="762000"/>
          </a:xfrm>
          <a:prstGeom prst="rect">
            <a:avLst/>
          </a:prstGeom>
        </p:spPr>
        <p:txBody>
          <a:bodyPr vert="horz" lIns="91440" tIns="45720" rIns="91440" bIns="45720" rtlCol="0" anchor="ctr">
            <a:noAutofit/>
          </a:bodyPr>
          <a:lstStyle/>
          <a:p>
            <a:pPr lvl="0" algn="ctr">
              <a:spcBef>
                <a:spcPct val="0"/>
              </a:spcBef>
            </a:pPr>
            <a:r>
              <a:rPr lang="en-US" sz="4400" i="1" dirty="0" smtClean="0">
                <a:latin typeface="+mj-lt"/>
                <a:ea typeface="+mj-ea"/>
                <a:cs typeface="+mj-cs"/>
              </a:rPr>
              <a:t>d</a:t>
            </a:r>
            <a:r>
              <a:rPr lang="en-US" sz="4400" i="1" baseline="-25000" dirty="0" smtClean="0">
                <a:latin typeface="+mj-lt"/>
                <a:ea typeface="+mj-ea"/>
                <a:cs typeface="+mj-cs"/>
              </a:rPr>
              <a:t>g</a:t>
            </a:r>
            <a:r>
              <a:rPr lang="en-US" sz="4400" dirty="0" smtClean="0">
                <a:latin typeface="+mj-lt"/>
                <a:ea typeface="+mj-ea"/>
                <a:cs typeface="+mj-cs"/>
              </a:rPr>
              <a:t> (</a:t>
            </a:r>
            <a:r>
              <a:rPr lang="en-US" sz="4400" i="1" dirty="0" smtClean="0"/>
              <a:t>s</a:t>
            </a:r>
            <a:r>
              <a:rPr lang="en-US" sz="4400" i="1" baseline="-25000" dirty="0" smtClean="0"/>
              <a:t>1</a:t>
            </a:r>
            <a:r>
              <a:rPr lang="en-US" sz="4400" dirty="0" smtClean="0"/>
              <a:t>, </a:t>
            </a:r>
            <a:r>
              <a:rPr lang="en-US" sz="4400" i="1" dirty="0" smtClean="0"/>
              <a:t>s</a:t>
            </a:r>
            <a:r>
              <a:rPr lang="en-US" sz="4400" i="1" baseline="-25000" dirty="0" smtClean="0"/>
              <a:t>2</a:t>
            </a:r>
            <a:r>
              <a:rPr lang="en-US" sz="4400" dirty="0" smtClean="0"/>
              <a:t>) = </a:t>
            </a:r>
            <a:r>
              <a:rPr lang="en-US" sz="4400" i="1" dirty="0" smtClean="0"/>
              <a:t>abs</a:t>
            </a:r>
            <a:r>
              <a:rPr lang="en-US" sz="4400" dirty="0" smtClean="0"/>
              <a:t>(</a:t>
            </a:r>
            <a:r>
              <a:rPr lang="en-US" sz="4400" i="1" dirty="0" smtClean="0"/>
              <a:t>d</a:t>
            </a:r>
            <a:r>
              <a:rPr lang="en-US" sz="4400" i="1" baseline="-25000" dirty="0" smtClean="0"/>
              <a:t>g</a:t>
            </a:r>
            <a:r>
              <a:rPr lang="en-US" sz="4400" dirty="0" smtClean="0"/>
              <a:t> (</a:t>
            </a:r>
            <a:r>
              <a:rPr lang="en-US" sz="4400" i="1" dirty="0" smtClean="0"/>
              <a:t>s</a:t>
            </a:r>
            <a:r>
              <a:rPr lang="en-US" sz="4400" i="1" baseline="-25000" dirty="0" smtClean="0"/>
              <a:t>1</a:t>
            </a:r>
            <a:r>
              <a:rPr lang="en-US" sz="4400" dirty="0" smtClean="0"/>
              <a:t>, </a:t>
            </a:r>
            <a:r>
              <a:rPr lang="en-US" sz="4400" i="1" dirty="0" err="1" smtClean="0"/>
              <a:t>s</a:t>
            </a:r>
            <a:r>
              <a:rPr lang="en-US" sz="4400" i="1" baseline="-25000" dirty="0" err="1" smtClean="0"/>
              <a:t>g</a:t>
            </a:r>
            <a:r>
              <a:rPr lang="en-US" sz="4400" dirty="0" smtClean="0"/>
              <a:t>)  - </a:t>
            </a:r>
            <a:r>
              <a:rPr lang="en-US" sz="4400" i="1" dirty="0" smtClean="0"/>
              <a:t>d</a:t>
            </a:r>
            <a:r>
              <a:rPr lang="en-US" sz="4400" i="1" baseline="-25000" dirty="0" smtClean="0"/>
              <a:t>g</a:t>
            </a:r>
            <a:r>
              <a:rPr lang="en-US" sz="4400" dirty="0" smtClean="0"/>
              <a:t> (</a:t>
            </a:r>
            <a:r>
              <a:rPr lang="en-US" sz="4400" i="1" dirty="0" smtClean="0"/>
              <a:t>s</a:t>
            </a:r>
            <a:r>
              <a:rPr lang="en-US" sz="4400" i="1" baseline="-25000" dirty="0" smtClean="0"/>
              <a:t>2</a:t>
            </a:r>
            <a:r>
              <a:rPr lang="en-US" sz="4400" dirty="0" smtClean="0"/>
              <a:t>, </a:t>
            </a:r>
            <a:r>
              <a:rPr lang="en-US" sz="4400" i="1" dirty="0" err="1" smtClean="0"/>
              <a:t>s</a:t>
            </a:r>
            <a:r>
              <a:rPr lang="en-US" sz="4400" i="1" baseline="-25000" dirty="0" err="1" smtClean="0"/>
              <a:t>g</a:t>
            </a:r>
            <a:r>
              <a:rPr lang="en-US" sz="4400" dirty="0" smtClean="0"/>
              <a:t>))</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Functions</a:t>
            </a:r>
            <a:endParaRPr lang="en-US" dirty="0"/>
          </a:p>
        </p:txBody>
      </p:sp>
      <p:pic>
        <p:nvPicPr>
          <p:cNvPr id="4" name="Picture 3" descr="SR_level_1_metric_100_0.png"/>
          <p:cNvPicPr>
            <a:picLocks noChangeAspect="1"/>
          </p:cNvPicPr>
          <p:nvPr/>
        </p:nvPicPr>
        <p:blipFill>
          <a:blip r:embed="rId3" cstate="print"/>
          <a:stretch>
            <a:fillRect/>
          </a:stretch>
        </p:blipFill>
        <p:spPr>
          <a:xfrm>
            <a:off x="3124200" y="2286000"/>
            <a:ext cx="2743200" cy="2640132"/>
          </a:xfrm>
          <a:prstGeom prst="rect">
            <a:avLst/>
          </a:prstGeom>
        </p:spPr>
      </p:pic>
      <p:pic>
        <p:nvPicPr>
          <p:cNvPr id="5" name="Picture 4" descr="SR_level_1_metric_100_0.png"/>
          <p:cNvPicPr>
            <a:picLocks noChangeAspect="1"/>
          </p:cNvPicPr>
          <p:nvPr/>
        </p:nvPicPr>
        <p:blipFill>
          <a:blip r:embed="rId4" cstate="print"/>
          <a:stretch>
            <a:fillRect/>
          </a:stretch>
        </p:blipFill>
        <p:spPr>
          <a:xfrm>
            <a:off x="6096000" y="2286000"/>
            <a:ext cx="2743200" cy="2640131"/>
          </a:xfrm>
          <a:prstGeom prst="rect">
            <a:avLst/>
          </a:prstGeom>
        </p:spPr>
      </p:pic>
      <p:pic>
        <p:nvPicPr>
          <p:cNvPr id="6" name="Picture 5" descr="SR_level_1_metric_100_0.png"/>
          <p:cNvPicPr>
            <a:picLocks noChangeAspect="1"/>
          </p:cNvPicPr>
          <p:nvPr/>
        </p:nvPicPr>
        <p:blipFill>
          <a:blip r:embed="rId5" cstate="print"/>
          <a:stretch>
            <a:fillRect/>
          </a:stretch>
        </p:blipFill>
        <p:spPr>
          <a:xfrm>
            <a:off x="231574" y="2286000"/>
            <a:ext cx="2740225" cy="2637268"/>
          </a:xfrm>
          <a:prstGeom prst="rect">
            <a:avLst/>
          </a:prstGeom>
        </p:spPr>
      </p:pic>
      <p:sp>
        <p:nvSpPr>
          <p:cNvPr id="7" name="TextBox 6"/>
          <p:cNvSpPr txBox="1"/>
          <p:nvPr/>
        </p:nvSpPr>
        <p:spPr>
          <a:xfrm>
            <a:off x="228600" y="5029200"/>
            <a:ext cx="2743200" cy="523220"/>
          </a:xfrm>
          <a:prstGeom prst="rect">
            <a:avLst/>
          </a:prstGeom>
          <a:noFill/>
        </p:spPr>
        <p:txBody>
          <a:bodyPr wrap="square" rtlCol="0">
            <a:spAutoFit/>
          </a:bodyPr>
          <a:lstStyle/>
          <a:p>
            <a:pPr algn="ctr"/>
            <a:r>
              <a:rPr lang="en-US" sz="2800" dirty="0" smtClean="0"/>
              <a:t>Action distance</a:t>
            </a:r>
            <a:endParaRPr lang="en-US" sz="2800" dirty="0"/>
          </a:p>
        </p:txBody>
      </p:sp>
      <p:sp>
        <p:nvSpPr>
          <p:cNvPr id="8" name="TextBox 7"/>
          <p:cNvSpPr txBox="1"/>
          <p:nvPr/>
        </p:nvSpPr>
        <p:spPr>
          <a:xfrm>
            <a:off x="5943600" y="5029200"/>
            <a:ext cx="2971800" cy="523220"/>
          </a:xfrm>
          <a:prstGeom prst="rect">
            <a:avLst/>
          </a:prstGeom>
          <a:noFill/>
        </p:spPr>
        <p:txBody>
          <a:bodyPr wrap="square" rtlCol="0">
            <a:spAutoFit/>
          </a:bodyPr>
          <a:lstStyle/>
          <a:p>
            <a:pPr algn="ctr"/>
            <a:r>
              <a:rPr lang="en-US" sz="2800" dirty="0" smtClean="0"/>
              <a:t>Combined</a:t>
            </a:r>
            <a:endParaRPr lang="en-US" sz="2800" dirty="0"/>
          </a:p>
        </p:txBody>
      </p:sp>
      <p:sp>
        <p:nvSpPr>
          <p:cNvPr id="9" name="TextBox 8"/>
          <p:cNvSpPr txBox="1"/>
          <p:nvPr/>
        </p:nvSpPr>
        <p:spPr>
          <a:xfrm>
            <a:off x="3124200" y="5029200"/>
            <a:ext cx="2895600" cy="523220"/>
          </a:xfrm>
          <a:prstGeom prst="rect">
            <a:avLst/>
          </a:prstGeom>
          <a:noFill/>
        </p:spPr>
        <p:txBody>
          <a:bodyPr wrap="square" rtlCol="0">
            <a:spAutoFit/>
          </a:bodyPr>
          <a:lstStyle/>
          <a:p>
            <a:pPr algn="ctr"/>
            <a:r>
              <a:rPr lang="en-US" sz="2800" dirty="0" smtClean="0"/>
              <a:t>Distance to goal</a:t>
            </a:r>
            <a:endParaRPr lang="en-US" sz="28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faceExample.png"/>
          <p:cNvPicPr>
            <a:picLocks noGrp="1" noChangeAspect="1"/>
          </p:cNvPicPr>
          <p:nvPr>
            <p:ph sz="half" idx="1"/>
          </p:nvPr>
        </p:nvPicPr>
        <p:blipFill>
          <a:blip r:embed="rId3" cstate="print"/>
          <a:stretch>
            <a:fillRect/>
          </a:stretch>
        </p:blipFill>
        <p:spPr>
          <a:xfrm>
            <a:off x="2438400" y="1447800"/>
            <a:ext cx="4114800" cy="3960198"/>
          </a:xfrm>
        </p:spPr>
      </p:pic>
      <p:sp>
        <p:nvSpPr>
          <p:cNvPr id="6" name="Title 4"/>
          <p:cNvSpPr>
            <a:spLocks noGrp="1"/>
          </p:cNvSpPr>
          <p:nvPr>
            <p:ph type="title"/>
          </p:nvPr>
        </p:nvSpPr>
        <p:spPr>
          <a:xfrm>
            <a:off x="457200" y="274638"/>
            <a:ext cx="8229600" cy="1143000"/>
          </a:xfrm>
        </p:spPr>
        <p:txBody>
          <a:bodyPr/>
          <a:lstStyle/>
          <a:p>
            <a:r>
              <a:rPr lang="en-US" dirty="0" smtClean="0"/>
              <a:t>Refraction Distance Function</a:t>
            </a:r>
            <a:endParaRPr lang="en-US" dirty="0"/>
          </a:p>
        </p:txBody>
      </p:sp>
      <p:sp>
        <p:nvSpPr>
          <p:cNvPr id="5" name="Title 4"/>
          <p:cNvSpPr txBox="1">
            <a:spLocks/>
          </p:cNvSpPr>
          <p:nvPr/>
        </p:nvSpPr>
        <p:spPr>
          <a:xfrm>
            <a:off x="381000" y="5638800"/>
            <a:ext cx="8458200" cy="762000"/>
          </a:xfrm>
          <a:prstGeom prst="rect">
            <a:avLst/>
          </a:prstGeom>
        </p:spPr>
        <p:txBody>
          <a:bodyPr vert="horz" lIns="91440" tIns="45720" rIns="91440" bIns="45720" rtlCol="0" anchor="ctr">
            <a:noAutofit/>
          </a:bodyPr>
          <a:lstStyle/>
          <a:p>
            <a:pPr lvl="0" algn="ctr">
              <a:spcBef>
                <a:spcPct val="0"/>
              </a:spcBef>
            </a:pPr>
            <a:r>
              <a:rPr lang="en-US" sz="4400" i="1" dirty="0" smtClean="0">
                <a:latin typeface="+mj-lt"/>
                <a:ea typeface="+mj-ea"/>
                <a:cs typeface="+mj-cs"/>
              </a:rPr>
              <a:t>d</a:t>
            </a:r>
            <a:r>
              <a:rPr lang="en-US" sz="4400" dirty="0" smtClean="0">
                <a:latin typeface="+mj-lt"/>
                <a:ea typeface="+mj-ea"/>
                <a:cs typeface="+mj-cs"/>
              </a:rPr>
              <a:t> (</a:t>
            </a:r>
            <a:r>
              <a:rPr lang="en-US" sz="4400" i="1" dirty="0" smtClean="0"/>
              <a:t>s</a:t>
            </a:r>
            <a:r>
              <a:rPr lang="en-US" sz="4400" i="1" baseline="-25000" dirty="0" smtClean="0"/>
              <a:t>1</a:t>
            </a:r>
            <a:r>
              <a:rPr lang="en-US" sz="4400" dirty="0" smtClean="0"/>
              <a:t>, </a:t>
            </a:r>
            <a:r>
              <a:rPr lang="en-US" sz="4400" i="1" dirty="0" smtClean="0"/>
              <a:t>s</a:t>
            </a:r>
            <a:r>
              <a:rPr lang="en-US" sz="4400" i="1" baseline="-25000" dirty="0" smtClean="0"/>
              <a:t>2</a:t>
            </a:r>
            <a:r>
              <a:rPr lang="en-US" sz="4400" dirty="0" smtClean="0"/>
              <a:t>) = (</a:t>
            </a:r>
            <a:r>
              <a:rPr lang="en-US" sz="4400" i="1" dirty="0" err="1" smtClean="0"/>
              <a:t>d</a:t>
            </a:r>
            <a:r>
              <a:rPr lang="en-US" sz="4400" i="1" baseline="-25000" dirty="0" err="1" smtClean="0"/>
              <a:t>a</a:t>
            </a:r>
            <a:r>
              <a:rPr lang="en-US" sz="4400" dirty="0" smtClean="0"/>
              <a:t> (</a:t>
            </a:r>
            <a:r>
              <a:rPr lang="en-US" sz="4400" i="1" dirty="0" smtClean="0"/>
              <a:t>s</a:t>
            </a:r>
            <a:r>
              <a:rPr lang="en-US" sz="4400" i="1" baseline="-25000" dirty="0" smtClean="0"/>
              <a:t>1</a:t>
            </a:r>
            <a:r>
              <a:rPr lang="en-US" sz="4400" dirty="0" smtClean="0"/>
              <a:t>, </a:t>
            </a:r>
            <a:r>
              <a:rPr lang="en-US" sz="4400" i="1" dirty="0" smtClean="0"/>
              <a:t>s</a:t>
            </a:r>
            <a:r>
              <a:rPr lang="en-US" sz="4400" i="1" baseline="-25000" dirty="0" smtClean="0"/>
              <a:t>2</a:t>
            </a:r>
            <a:r>
              <a:rPr lang="en-US" sz="4400" dirty="0" smtClean="0"/>
              <a:t>)  + </a:t>
            </a:r>
            <a:r>
              <a:rPr lang="en-US" sz="4400" i="1" dirty="0" smtClean="0"/>
              <a:t>d</a:t>
            </a:r>
            <a:r>
              <a:rPr lang="en-US" sz="4400" i="1" baseline="-25000" dirty="0" smtClean="0"/>
              <a:t>g</a:t>
            </a:r>
            <a:r>
              <a:rPr lang="en-US" sz="4400" dirty="0" smtClean="0"/>
              <a:t> (</a:t>
            </a:r>
            <a:r>
              <a:rPr lang="en-US" sz="4400" i="1" dirty="0" smtClean="0"/>
              <a:t>s</a:t>
            </a:r>
            <a:r>
              <a:rPr lang="en-US" sz="4400" i="1" baseline="-25000" dirty="0" smtClean="0"/>
              <a:t>1</a:t>
            </a:r>
            <a:r>
              <a:rPr lang="en-US" sz="4400" dirty="0" smtClean="0"/>
              <a:t>, </a:t>
            </a:r>
            <a:r>
              <a:rPr lang="en-US" sz="4400" i="1" dirty="0" smtClean="0"/>
              <a:t>s</a:t>
            </a:r>
            <a:r>
              <a:rPr lang="en-US" sz="4400" i="1" baseline="-25000" dirty="0" smtClean="0"/>
              <a:t>2</a:t>
            </a:r>
            <a:r>
              <a:rPr lang="en-US" sz="4400" dirty="0" smtClean="0"/>
              <a:t>)) / 2</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err="1" smtClean="0"/>
              <a:t>Playtracer</a:t>
            </a:r>
            <a:r>
              <a:rPr lang="en-US" sz="2800" dirty="0" smtClean="0"/>
              <a:t> Framework</a:t>
            </a:r>
            <a:endParaRPr lang="en-US" sz="2800" dirty="0"/>
          </a:p>
        </p:txBody>
      </p:sp>
      <p:pic>
        <p:nvPicPr>
          <p:cNvPr id="4" name="Content Placeholder 3" descr="tool_1.png"/>
          <p:cNvPicPr>
            <a:picLocks noGrp="1" noChangeAspect="1"/>
          </p:cNvPicPr>
          <p:nvPr>
            <p:ph idx="1"/>
          </p:nvPr>
        </p:nvPicPr>
        <p:blipFill>
          <a:blip r:embed="rId3" cstate="print"/>
          <a:stretch>
            <a:fillRect/>
          </a:stretch>
        </p:blipFill>
        <p:spPr>
          <a:xfrm>
            <a:off x="457200" y="533400"/>
            <a:ext cx="8240486" cy="6071937"/>
          </a:xfr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smtClean="0"/>
              <a:t>Easy level</a:t>
            </a:r>
            <a:endParaRPr lang="en-US" sz="2800" dirty="0"/>
          </a:p>
        </p:txBody>
      </p:sp>
      <p:pic>
        <p:nvPicPr>
          <p:cNvPr id="4" name="Content Placeholder 3" descr="tool_1.png"/>
          <p:cNvPicPr>
            <a:picLocks noGrp="1" noChangeAspect="1"/>
          </p:cNvPicPr>
          <p:nvPr>
            <p:ph idx="1"/>
          </p:nvPr>
        </p:nvPicPr>
        <p:blipFill>
          <a:blip r:embed="rId3" cstate="print"/>
          <a:stretch>
            <a:fillRect/>
          </a:stretch>
        </p:blipFill>
        <p:spPr>
          <a:xfrm>
            <a:off x="457200" y="533400"/>
            <a:ext cx="8240485" cy="6071937"/>
          </a:xfr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smtClean="0"/>
              <a:t>Difficult level</a:t>
            </a:r>
            <a:endParaRPr lang="en-US" sz="2800" dirty="0"/>
          </a:p>
        </p:txBody>
      </p:sp>
      <p:pic>
        <p:nvPicPr>
          <p:cNvPr id="4" name="Content Placeholder 3" descr="tool_1.png"/>
          <p:cNvPicPr>
            <a:picLocks noGrp="1" noChangeAspect="1"/>
          </p:cNvPicPr>
          <p:nvPr>
            <p:ph idx="1"/>
          </p:nvPr>
        </p:nvPicPr>
        <p:blipFill>
          <a:blip r:embed="rId3" cstate="print"/>
          <a:stretch>
            <a:fillRect/>
          </a:stretch>
        </p:blipFill>
        <p:spPr>
          <a:xfrm>
            <a:off x="457200" y="533400"/>
            <a:ext cx="8240485" cy="6071936"/>
          </a:xfr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smtClean="0"/>
              <a:t>Failure</a:t>
            </a:r>
            <a:endParaRPr lang="en-US" sz="2800" dirty="0"/>
          </a:p>
        </p:txBody>
      </p:sp>
      <p:pic>
        <p:nvPicPr>
          <p:cNvPr id="4" name="Content Placeholder 3" descr="tool_1.png"/>
          <p:cNvPicPr>
            <a:picLocks noGrp="1" noChangeAspect="1"/>
          </p:cNvPicPr>
          <p:nvPr>
            <p:ph idx="1"/>
          </p:nvPr>
        </p:nvPicPr>
        <p:blipFill>
          <a:blip r:embed="rId3" cstate="print"/>
          <a:stretch>
            <a:fillRect/>
          </a:stretch>
        </p:blipFill>
        <p:spPr>
          <a:xfrm>
            <a:off x="457200" y="533400"/>
            <a:ext cx="8240485" cy="6071936"/>
          </a:xfr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ol_1.png"/>
          <p:cNvPicPr>
            <a:picLocks noChangeAspect="1"/>
          </p:cNvPicPr>
          <p:nvPr/>
        </p:nvPicPr>
        <p:blipFill>
          <a:blip r:embed="rId3" cstate="print"/>
          <a:stretch>
            <a:fillRect/>
          </a:stretch>
        </p:blipFill>
        <p:spPr>
          <a:xfrm>
            <a:off x="2362200" y="228600"/>
            <a:ext cx="4239985" cy="3124200"/>
          </a:xfrm>
          <a:prstGeom prst="rect">
            <a:avLst/>
          </a:prstGeom>
        </p:spPr>
      </p:pic>
      <p:pic>
        <p:nvPicPr>
          <p:cNvPr id="5" name="Content Placeholder 3" descr="tool_1.png"/>
          <p:cNvPicPr>
            <a:picLocks noGrp="1" noChangeAspect="1"/>
          </p:cNvPicPr>
          <p:nvPr>
            <p:ph idx="1"/>
          </p:nvPr>
        </p:nvPicPr>
        <p:blipFill>
          <a:blip r:embed="rId4" cstate="print"/>
          <a:stretch>
            <a:fillRect/>
          </a:stretch>
        </p:blipFill>
        <p:spPr>
          <a:xfrm>
            <a:off x="2362200" y="3505200"/>
            <a:ext cx="4239986" cy="3124200"/>
          </a:xfr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smtClean="0"/>
              <a:t>Chance To Win</a:t>
            </a:r>
            <a:endParaRPr lang="en-US" sz="2800" dirty="0"/>
          </a:p>
        </p:txBody>
      </p:sp>
      <p:pic>
        <p:nvPicPr>
          <p:cNvPr id="4" name="Content Placeholder 3" descr="tool_1.png"/>
          <p:cNvPicPr>
            <a:picLocks noGrp="1" noChangeAspect="1"/>
          </p:cNvPicPr>
          <p:nvPr>
            <p:ph idx="1"/>
          </p:nvPr>
        </p:nvPicPr>
        <p:blipFill>
          <a:blip r:embed="rId3" cstate="print"/>
          <a:stretch>
            <a:fillRect/>
          </a:stretch>
        </p:blipFill>
        <p:spPr>
          <a:xfrm>
            <a:off x="457200" y="533400"/>
            <a:ext cx="8240484" cy="6071936"/>
          </a:xfr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smtClean="0"/>
              <a:t>Chance To Win</a:t>
            </a:r>
            <a:endParaRPr lang="en-US" sz="2800" dirty="0"/>
          </a:p>
        </p:txBody>
      </p:sp>
      <p:pic>
        <p:nvPicPr>
          <p:cNvPr id="4" name="Content Placeholder 3" descr="tool_1.png"/>
          <p:cNvPicPr>
            <a:picLocks noGrp="1" noChangeAspect="1"/>
          </p:cNvPicPr>
          <p:nvPr>
            <p:ph idx="1"/>
          </p:nvPr>
        </p:nvPicPr>
        <p:blipFill>
          <a:blip r:embed="rId3" cstate="print"/>
          <a:stretch>
            <a:fillRect/>
          </a:stretch>
        </p:blipFill>
        <p:spPr>
          <a:xfrm>
            <a:off x="457200" y="533400"/>
            <a:ext cx="8240484" cy="6071936"/>
          </a:xfrm>
        </p:spPr>
      </p:pic>
      <p:sp>
        <p:nvSpPr>
          <p:cNvPr id="5" name="Oval 4"/>
          <p:cNvSpPr/>
          <p:nvPr/>
        </p:nvSpPr>
        <p:spPr>
          <a:xfrm>
            <a:off x="4953000" y="3276600"/>
            <a:ext cx="1011382"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find…</a:t>
            </a:r>
            <a:endParaRPr lang="en-US" dirty="0"/>
          </a:p>
        </p:txBody>
      </p:sp>
      <p:pic>
        <p:nvPicPr>
          <p:cNvPr id="7" name="Picture 2" descr="http://static.howstuffworks.com/gif/best-games-never-made-6.jpg"/>
          <p:cNvPicPr>
            <a:picLocks noChangeAspect="1" noChangeArrowheads="1"/>
          </p:cNvPicPr>
          <p:nvPr/>
        </p:nvPicPr>
        <p:blipFill>
          <a:blip r:embed="rId3" cstate="print"/>
          <a:srcRect/>
          <a:stretch>
            <a:fillRect/>
          </a:stretch>
        </p:blipFill>
        <p:spPr bwMode="auto">
          <a:xfrm>
            <a:off x="4038600" y="1981200"/>
            <a:ext cx="4572001" cy="3589021"/>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35 children from K12 Virtual Academies</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35 children from K12 Virtual Academies</a:t>
            </a:r>
          </a:p>
          <a:p>
            <a:pPr>
              <a:buNone/>
            </a:pPr>
            <a:endParaRPr lang="en-US" dirty="0" smtClean="0"/>
          </a:p>
          <a:p>
            <a:r>
              <a:rPr lang="en-US" dirty="0" smtClean="0"/>
              <a:t>Mostly third and fourth-graders</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35 children from K12 Virtual Academies</a:t>
            </a:r>
          </a:p>
          <a:p>
            <a:pPr>
              <a:buNone/>
            </a:pPr>
            <a:endParaRPr lang="en-US" dirty="0" smtClean="0"/>
          </a:p>
          <a:p>
            <a:r>
              <a:rPr lang="en-US" dirty="0" smtClean="0"/>
              <a:t>Mostly third and fourth-graders</a:t>
            </a:r>
          </a:p>
          <a:p>
            <a:endParaRPr lang="en-US" dirty="0" smtClean="0"/>
          </a:p>
          <a:p>
            <a:r>
              <a:rPr lang="en-US" dirty="0" smtClean="0"/>
              <a:t>About 15 levels</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t>35 children from K12 Virtual Academies</a:t>
            </a:r>
          </a:p>
          <a:p>
            <a:pPr>
              <a:buNone/>
            </a:pPr>
            <a:endParaRPr lang="en-US" dirty="0" smtClean="0"/>
          </a:p>
          <a:p>
            <a:r>
              <a:rPr lang="en-US" dirty="0" smtClean="0"/>
              <a:t>Mostly third and fourth-graders</a:t>
            </a:r>
          </a:p>
          <a:p>
            <a:endParaRPr lang="en-US" dirty="0" smtClean="0"/>
          </a:p>
          <a:p>
            <a:r>
              <a:rPr lang="en-US" dirty="0" smtClean="0"/>
              <a:t>About 15 levels</a:t>
            </a:r>
          </a:p>
          <a:p>
            <a:endParaRPr lang="en-US" dirty="0" smtClean="0"/>
          </a:p>
          <a:p>
            <a:r>
              <a:rPr lang="en-US" dirty="0" smtClean="0"/>
              <a:t>The game logged all player actions</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Player confusion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Player confusion</a:t>
            </a:r>
          </a:p>
          <a:p>
            <a:endParaRPr lang="en-US" dirty="0" smtClean="0"/>
          </a:p>
          <a:p>
            <a:endParaRPr lang="en-US" dirty="0" smtClean="0"/>
          </a:p>
          <a:p>
            <a:r>
              <a:rPr lang="en-US" dirty="0" smtClean="0"/>
              <a:t>Player hypotheses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Player confusion</a:t>
            </a:r>
          </a:p>
          <a:p>
            <a:endParaRPr lang="en-US" dirty="0" smtClean="0"/>
          </a:p>
          <a:p>
            <a:endParaRPr lang="en-US" dirty="0" smtClean="0"/>
          </a:p>
          <a:p>
            <a:r>
              <a:rPr lang="en-US" dirty="0" smtClean="0"/>
              <a:t>Player hypotheses</a:t>
            </a:r>
          </a:p>
          <a:p>
            <a:endParaRPr lang="en-US" dirty="0" smtClean="0"/>
          </a:p>
          <a:p>
            <a:endParaRPr lang="en-US" dirty="0" smtClean="0"/>
          </a:p>
          <a:p>
            <a:r>
              <a:rPr lang="en-US" dirty="0" smtClean="0"/>
              <a:t>Design flaws</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Player confusion</a:t>
            </a:r>
          </a:p>
          <a:p>
            <a:endParaRPr lang="en-US" dirty="0" smtClean="0"/>
          </a:p>
          <a:p>
            <a:endParaRPr lang="en-US" dirty="0" smtClean="0"/>
          </a:p>
          <a:p>
            <a:r>
              <a:rPr lang="en-US" dirty="0" smtClean="0">
                <a:solidFill>
                  <a:schemeClr val="tx1">
                    <a:lumMod val="50000"/>
                  </a:schemeClr>
                </a:solidFill>
              </a:rPr>
              <a:t>Player hypotheses</a:t>
            </a:r>
          </a:p>
          <a:p>
            <a:endParaRPr lang="en-US" dirty="0" smtClean="0">
              <a:solidFill>
                <a:schemeClr val="tx1">
                  <a:lumMod val="50000"/>
                </a:schemeClr>
              </a:solidFill>
            </a:endParaRPr>
          </a:p>
          <a:p>
            <a:endParaRPr lang="en-US" dirty="0" smtClean="0">
              <a:solidFill>
                <a:schemeClr val="tx1">
                  <a:lumMod val="50000"/>
                </a:schemeClr>
              </a:solidFill>
            </a:endParaRPr>
          </a:p>
          <a:p>
            <a:r>
              <a:rPr lang="en-US" dirty="0" smtClean="0">
                <a:solidFill>
                  <a:schemeClr val="tx1">
                    <a:lumMod val="50000"/>
                  </a:schemeClr>
                </a:solidFill>
              </a:rPr>
              <a:t>Design flaws</a:t>
            </a:r>
            <a:endParaRPr lang="en-US" dirty="0">
              <a:solidFill>
                <a:schemeClr val="tx1">
                  <a:lumMod val="50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find…</a:t>
            </a:r>
            <a:endParaRPr lang="en-US" dirty="0"/>
          </a:p>
        </p:txBody>
      </p:sp>
      <p:sp>
        <p:nvSpPr>
          <p:cNvPr id="5" name="Content Placeholder 4"/>
          <p:cNvSpPr>
            <a:spLocks noGrp="1"/>
          </p:cNvSpPr>
          <p:nvPr>
            <p:ph idx="1"/>
          </p:nvPr>
        </p:nvSpPr>
        <p:spPr/>
        <p:txBody>
          <a:bodyPr/>
          <a:lstStyle/>
          <a:p>
            <a:r>
              <a:rPr lang="en-US" dirty="0" smtClean="0"/>
              <a:t>Player confusion</a:t>
            </a:r>
          </a:p>
        </p:txBody>
      </p:sp>
      <p:pic>
        <p:nvPicPr>
          <p:cNvPr id="7" name="Picture 2" descr="http://static.howstuffworks.com/gif/best-games-never-made-6.jpg"/>
          <p:cNvPicPr>
            <a:picLocks noChangeAspect="1" noChangeArrowheads="1"/>
          </p:cNvPicPr>
          <p:nvPr/>
        </p:nvPicPr>
        <p:blipFill>
          <a:blip r:embed="rId3" cstate="print"/>
          <a:srcRect/>
          <a:stretch>
            <a:fillRect/>
          </a:stretch>
        </p:blipFill>
        <p:spPr bwMode="auto">
          <a:xfrm>
            <a:off x="4038600" y="1981200"/>
            <a:ext cx="4572001" cy="3589021"/>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R_level_3_solution.png"/>
          <p:cNvPicPr>
            <a:picLocks noChangeAspect="1"/>
          </p:cNvPicPr>
          <p:nvPr/>
        </p:nvPicPr>
        <p:blipFill>
          <a:blip r:embed="rId3" cstate="print"/>
          <a:stretch>
            <a:fillRect/>
          </a:stretch>
        </p:blipFill>
        <p:spPr>
          <a:xfrm>
            <a:off x="381000" y="533400"/>
            <a:ext cx="8118253" cy="6086491"/>
          </a:xfrm>
          <a:prstGeom prst="rect">
            <a:avLst/>
          </a:prstGeom>
        </p:spPr>
      </p:pic>
      <p:sp>
        <p:nvSpPr>
          <p:cNvPr id="3" name="Title 2"/>
          <p:cNvSpPr>
            <a:spLocks noGrp="1"/>
          </p:cNvSpPr>
          <p:nvPr>
            <p:ph type="title"/>
          </p:nvPr>
        </p:nvSpPr>
        <p:spPr>
          <a:xfrm>
            <a:off x="457200" y="0"/>
            <a:ext cx="8229600" cy="533400"/>
          </a:xfrm>
        </p:spPr>
        <p:txBody>
          <a:bodyPr>
            <a:normAutofit/>
          </a:bodyPr>
          <a:lstStyle/>
          <a:p>
            <a:r>
              <a:rPr lang="en-US" sz="2800" dirty="0" smtClean="0"/>
              <a:t>Level 2</a:t>
            </a:r>
            <a:endParaRPr lang="en-US" sz="28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R_level_3_solution.png"/>
          <p:cNvPicPr>
            <a:picLocks noChangeAspect="1"/>
          </p:cNvPicPr>
          <p:nvPr/>
        </p:nvPicPr>
        <p:blipFill>
          <a:blip r:embed="rId3" cstate="print"/>
          <a:stretch>
            <a:fillRect/>
          </a:stretch>
        </p:blipFill>
        <p:spPr>
          <a:xfrm>
            <a:off x="1600200" y="533400"/>
            <a:ext cx="6019800" cy="6019800"/>
          </a:xfrm>
          <a:prstGeom prst="rect">
            <a:avLst/>
          </a:prstGeom>
        </p:spPr>
      </p:pic>
      <p:sp>
        <p:nvSpPr>
          <p:cNvPr id="3" name="Title 2"/>
          <p:cNvSpPr>
            <a:spLocks noGrp="1"/>
          </p:cNvSpPr>
          <p:nvPr>
            <p:ph type="title"/>
          </p:nvPr>
        </p:nvSpPr>
        <p:spPr>
          <a:xfrm>
            <a:off x="457200" y="0"/>
            <a:ext cx="8229600" cy="533400"/>
          </a:xfrm>
        </p:spPr>
        <p:txBody>
          <a:bodyPr>
            <a:normAutofit/>
          </a:bodyPr>
          <a:lstStyle/>
          <a:p>
            <a:r>
              <a:rPr lang="en-US" sz="2800" dirty="0" smtClean="0"/>
              <a:t>Level 2 Solution</a:t>
            </a:r>
            <a:endParaRPr lang="en-US" sz="28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R_level_3_solution.png"/>
          <p:cNvPicPr>
            <a:picLocks noChangeAspect="1"/>
          </p:cNvPicPr>
          <p:nvPr/>
        </p:nvPicPr>
        <p:blipFill>
          <a:blip r:embed="rId3" cstate="print"/>
          <a:stretch>
            <a:fillRect/>
          </a:stretch>
        </p:blipFill>
        <p:spPr>
          <a:xfrm>
            <a:off x="1600200" y="533400"/>
            <a:ext cx="6019800" cy="6019800"/>
          </a:xfrm>
          <a:prstGeom prst="rect">
            <a:avLst/>
          </a:prstGeom>
        </p:spPr>
      </p:pic>
      <p:sp>
        <p:nvSpPr>
          <p:cNvPr id="3" name="Title 2"/>
          <p:cNvSpPr>
            <a:spLocks noGrp="1"/>
          </p:cNvSpPr>
          <p:nvPr>
            <p:ph type="title"/>
          </p:nvPr>
        </p:nvSpPr>
        <p:spPr>
          <a:xfrm>
            <a:off x="457200" y="0"/>
            <a:ext cx="8229600" cy="533400"/>
          </a:xfrm>
        </p:spPr>
        <p:txBody>
          <a:bodyPr>
            <a:normAutofit/>
          </a:bodyPr>
          <a:lstStyle/>
          <a:p>
            <a:r>
              <a:rPr lang="en-US" sz="2800" dirty="0" smtClean="0"/>
              <a:t>Level 2 Solution</a:t>
            </a:r>
            <a:endParaRPr lang="en-US" sz="2800" dirty="0"/>
          </a:p>
        </p:txBody>
      </p:sp>
      <p:sp>
        <p:nvSpPr>
          <p:cNvPr id="5" name="Oval 4"/>
          <p:cNvSpPr/>
          <p:nvPr/>
        </p:nvSpPr>
        <p:spPr>
          <a:xfrm>
            <a:off x="5334000" y="4572000"/>
            <a:ext cx="914400" cy="9144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R_level_3_paths.png"/>
          <p:cNvPicPr>
            <a:picLocks noChangeAspect="1"/>
          </p:cNvPicPr>
          <p:nvPr/>
        </p:nvPicPr>
        <p:blipFill>
          <a:blip r:embed="rId3" cstate="print"/>
          <a:stretch>
            <a:fillRect/>
          </a:stretch>
        </p:blipFill>
        <p:spPr>
          <a:xfrm>
            <a:off x="1219200" y="533400"/>
            <a:ext cx="6762208" cy="6043977"/>
          </a:xfrm>
          <a:prstGeom prst="rect">
            <a:avLst/>
          </a:prstGeom>
        </p:spPr>
      </p:pic>
      <p:sp>
        <p:nvSpPr>
          <p:cNvPr id="5" name="Title 2"/>
          <p:cNvSpPr>
            <a:spLocks noGrp="1"/>
          </p:cNvSpPr>
          <p:nvPr>
            <p:ph type="title"/>
          </p:nvPr>
        </p:nvSpPr>
        <p:spPr>
          <a:xfrm>
            <a:off x="457200" y="0"/>
            <a:ext cx="8229600" cy="533400"/>
          </a:xfrm>
        </p:spPr>
        <p:txBody>
          <a:bodyPr>
            <a:normAutofit/>
          </a:bodyPr>
          <a:lstStyle/>
          <a:p>
            <a:r>
              <a:rPr lang="en-US" sz="2800" dirty="0" smtClean="0"/>
              <a:t>Level 2 Visualization</a:t>
            </a:r>
            <a:endParaRPr lang="en-US" sz="280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R_level_3_paths.png"/>
          <p:cNvPicPr>
            <a:picLocks noChangeAspect="1"/>
          </p:cNvPicPr>
          <p:nvPr/>
        </p:nvPicPr>
        <p:blipFill>
          <a:blip r:embed="rId3" cstate="print"/>
          <a:stretch>
            <a:fillRect/>
          </a:stretch>
        </p:blipFill>
        <p:spPr>
          <a:xfrm>
            <a:off x="1219200" y="533400"/>
            <a:ext cx="6762208" cy="6043977"/>
          </a:xfrm>
          <a:prstGeom prst="rect">
            <a:avLst/>
          </a:prstGeom>
        </p:spPr>
      </p:pic>
      <p:sp>
        <p:nvSpPr>
          <p:cNvPr id="3" name="Oval 2"/>
          <p:cNvSpPr/>
          <p:nvPr/>
        </p:nvSpPr>
        <p:spPr>
          <a:xfrm>
            <a:off x="2057400" y="3733800"/>
            <a:ext cx="2057400" cy="20574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19200" y="609600"/>
            <a:ext cx="2667000" cy="26670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p:cNvSpPr>
            <a:spLocks noGrp="1"/>
          </p:cNvSpPr>
          <p:nvPr>
            <p:ph type="title"/>
          </p:nvPr>
        </p:nvSpPr>
        <p:spPr>
          <a:xfrm>
            <a:off x="457200" y="0"/>
            <a:ext cx="8229600" cy="533400"/>
          </a:xfrm>
        </p:spPr>
        <p:txBody>
          <a:bodyPr>
            <a:normAutofit/>
          </a:bodyPr>
          <a:lstStyle/>
          <a:p>
            <a:r>
              <a:rPr lang="en-US" sz="2800" dirty="0" smtClean="0"/>
              <a:t>Level 2 Visualization</a:t>
            </a:r>
            <a:endParaRPr lang="en-US" sz="28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Confusion: Hitting target from wrong side</a:t>
            </a:r>
            <a:endParaRPr lang="en-US" dirty="0"/>
          </a:p>
        </p:txBody>
      </p:sp>
      <p:pic>
        <p:nvPicPr>
          <p:cNvPr id="4" name="Content Placeholder 3" descr="SR_level_1_viz_cluster_1.png"/>
          <p:cNvPicPr>
            <a:picLocks noGrp="1" noChangeAspect="1"/>
          </p:cNvPicPr>
          <p:nvPr>
            <p:ph idx="1"/>
          </p:nvPr>
        </p:nvPicPr>
        <p:blipFill>
          <a:blip r:embed="rId3" cstate="print"/>
          <a:stretch>
            <a:fillRect/>
          </a:stretch>
        </p:blipFill>
        <p:spPr>
          <a:xfrm>
            <a:off x="228600" y="2209800"/>
            <a:ext cx="3356681" cy="3230563"/>
          </a:xfrm>
        </p:spPr>
      </p:pic>
      <p:pic>
        <p:nvPicPr>
          <p:cNvPr id="5" name="Picture 4" descr="SR_level_1_game_cluster_1.png"/>
          <p:cNvPicPr>
            <a:picLocks noChangeAspect="1"/>
          </p:cNvPicPr>
          <p:nvPr/>
        </p:nvPicPr>
        <p:blipFill>
          <a:blip r:embed="rId4" cstate="print"/>
          <a:stretch>
            <a:fillRect/>
          </a:stretch>
        </p:blipFill>
        <p:spPr>
          <a:xfrm>
            <a:off x="3733800" y="1447800"/>
            <a:ext cx="5181600" cy="5133473"/>
          </a:xfrm>
          <a:prstGeom prst="rect">
            <a:avLst/>
          </a:prstGeom>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1-Representative.jpg"/>
          <p:cNvPicPr>
            <a:picLocks noGrp="1" noChangeAspect="1"/>
          </p:cNvPicPr>
          <p:nvPr>
            <p:ph idx="1"/>
          </p:nvPr>
        </p:nvPicPr>
        <p:blipFill>
          <a:blip r:embed="rId3" cstate="print"/>
          <a:stretch>
            <a:fillRect/>
          </a:stretch>
        </p:blipFill>
        <p:spPr>
          <a:xfrm>
            <a:off x="685800" y="609600"/>
            <a:ext cx="7848599" cy="5873899"/>
          </a:xfrm>
        </p:spPr>
      </p:pic>
      <p:sp>
        <p:nvSpPr>
          <p:cNvPr id="4" name="Title 2"/>
          <p:cNvSpPr txBox="1">
            <a:spLocks/>
          </p:cNvSpPr>
          <p:nvPr/>
        </p:nvSpPr>
        <p:spPr>
          <a:xfrm>
            <a:off x="457200" y="0"/>
            <a:ext cx="82296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Refinement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age1-Representative.jpg"/>
          <p:cNvPicPr>
            <a:picLocks noGrp="1" noChangeAspect="1"/>
          </p:cNvPicPr>
          <p:nvPr>
            <p:ph idx="1"/>
          </p:nvPr>
        </p:nvPicPr>
        <p:blipFill>
          <a:blip r:embed="rId3" cstate="print"/>
          <a:stretch>
            <a:fillRect/>
          </a:stretch>
        </p:blipFill>
        <p:spPr>
          <a:xfrm>
            <a:off x="685800" y="609600"/>
            <a:ext cx="7848599" cy="5873899"/>
          </a:xfrm>
        </p:spPr>
      </p:pic>
      <p:sp>
        <p:nvSpPr>
          <p:cNvPr id="4" name="Title 2"/>
          <p:cNvSpPr txBox="1">
            <a:spLocks/>
          </p:cNvSpPr>
          <p:nvPr/>
        </p:nvSpPr>
        <p:spPr>
          <a:xfrm>
            <a:off x="457200" y="0"/>
            <a:ext cx="82296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Refinement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1524000" y="3276600"/>
            <a:ext cx="914400" cy="9144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9400" y="5257800"/>
            <a:ext cx="914400" cy="9144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19400" y="3200400"/>
            <a:ext cx="914400" cy="9144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Confusion: Using pieces incorrectly</a:t>
            </a:r>
            <a:endParaRPr lang="en-US" dirty="0"/>
          </a:p>
        </p:txBody>
      </p:sp>
      <p:pic>
        <p:nvPicPr>
          <p:cNvPr id="4" name="Content Placeholder 3" descr="SR_level_1_viz_cluster_1.png"/>
          <p:cNvPicPr>
            <a:picLocks noGrp="1" noChangeAspect="1"/>
          </p:cNvPicPr>
          <p:nvPr>
            <p:ph idx="1"/>
          </p:nvPr>
        </p:nvPicPr>
        <p:blipFill>
          <a:blip r:embed="rId3" cstate="print"/>
          <a:stretch>
            <a:fillRect/>
          </a:stretch>
        </p:blipFill>
        <p:spPr>
          <a:xfrm>
            <a:off x="228600" y="2209800"/>
            <a:ext cx="3356681" cy="3230562"/>
          </a:xfrm>
        </p:spPr>
      </p:pic>
      <p:pic>
        <p:nvPicPr>
          <p:cNvPr id="5" name="Picture 4" descr="SR_level_1_game_cluster_1.png"/>
          <p:cNvPicPr>
            <a:picLocks noChangeAspect="1"/>
          </p:cNvPicPr>
          <p:nvPr/>
        </p:nvPicPr>
        <p:blipFill>
          <a:blip r:embed="rId4" cstate="print"/>
          <a:stretch>
            <a:fillRect/>
          </a:stretch>
        </p:blipFill>
        <p:spPr>
          <a:xfrm>
            <a:off x="3757863" y="1447800"/>
            <a:ext cx="5133473" cy="5133473"/>
          </a:xfrm>
          <a:prstGeom prst="rect">
            <a:avLst/>
          </a:prstGeo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Confusion: Using pieces incorrectly</a:t>
            </a:r>
            <a:endParaRPr lang="en-US" dirty="0"/>
          </a:p>
        </p:txBody>
      </p:sp>
      <p:pic>
        <p:nvPicPr>
          <p:cNvPr id="4" name="Content Placeholder 3" descr="SR_level_1_viz_cluster_1.png"/>
          <p:cNvPicPr>
            <a:picLocks noGrp="1" noChangeAspect="1"/>
          </p:cNvPicPr>
          <p:nvPr>
            <p:ph idx="1"/>
          </p:nvPr>
        </p:nvPicPr>
        <p:blipFill>
          <a:blip r:embed="rId3" cstate="print"/>
          <a:stretch>
            <a:fillRect/>
          </a:stretch>
        </p:blipFill>
        <p:spPr>
          <a:xfrm>
            <a:off x="228600" y="2209800"/>
            <a:ext cx="3356681" cy="3230562"/>
          </a:xfrm>
        </p:spPr>
      </p:pic>
      <p:pic>
        <p:nvPicPr>
          <p:cNvPr id="5" name="Picture 4" descr="SR_level_1_game_cluster_1.png"/>
          <p:cNvPicPr>
            <a:picLocks noChangeAspect="1"/>
          </p:cNvPicPr>
          <p:nvPr/>
        </p:nvPicPr>
        <p:blipFill>
          <a:blip r:embed="rId4" cstate="print"/>
          <a:stretch>
            <a:fillRect/>
          </a:stretch>
        </p:blipFill>
        <p:spPr>
          <a:xfrm>
            <a:off x="3757863" y="1447800"/>
            <a:ext cx="5133473" cy="5133473"/>
          </a:xfrm>
          <a:prstGeom prst="rect">
            <a:avLst/>
          </a:prstGeom>
        </p:spPr>
      </p:pic>
      <p:sp>
        <p:nvSpPr>
          <p:cNvPr id="9" name="Right Arrow 8"/>
          <p:cNvSpPr/>
          <p:nvPr/>
        </p:nvSpPr>
        <p:spPr>
          <a:xfrm rot="5400000">
            <a:off x="6553200" y="2514600"/>
            <a:ext cx="990600" cy="685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find…</a:t>
            </a:r>
            <a:endParaRPr lang="en-US" dirty="0"/>
          </a:p>
        </p:txBody>
      </p:sp>
      <p:sp>
        <p:nvSpPr>
          <p:cNvPr id="5" name="Content Placeholder 4"/>
          <p:cNvSpPr>
            <a:spLocks noGrp="1"/>
          </p:cNvSpPr>
          <p:nvPr>
            <p:ph idx="1"/>
          </p:nvPr>
        </p:nvSpPr>
        <p:spPr/>
        <p:txBody>
          <a:bodyPr/>
          <a:lstStyle/>
          <a:p>
            <a:r>
              <a:rPr lang="en-US" dirty="0" smtClean="0"/>
              <a:t>Player confusion</a:t>
            </a:r>
          </a:p>
          <a:p>
            <a:pPr>
              <a:buNone/>
            </a:pPr>
            <a:endParaRPr lang="en-US" dirty="0" smtClean="0"/>
          </a:p>
          <a:p>
            <a:pPr>
              <a:buNone/>
            </a:pPr>
            <a:endParaRPr lang="en-US" dirty="0" smtClean="0"/>
          </a:p>
          <a:p>
            <a:r>
              <a:rPr lang="en-US" dirty="0" smtClean="0"/>
              <a:t>Player strategies</a:t>
            </a:r>
          </a:p>
        </p:txBody>
      </p:sp>
      <p:pic>
        <p:nvPicPr>
          <p:cNvPr id="7" name="Picture 2" descr="http://static.howstuffworks.com/gif/best-games-never-made-6.jpg"/>
          <p:cNvPicPr>
            <a:picLocks noChangeAspect="1" noChangeArrowheads="1"/>
          </p:cNvPicPr>
          <p:nvPr/>
        </p:nvPicPr>
        <p:blipFill>
          <a:blip r:embed="rId3" cstate="print"/>
          <a:srcRect/>
          <a:stretch>
            <a:fillRect/>
          </a:stretch>
        </p:blipFill>
        <p:spPr bwMode="auto">
          <a:xfrm>
            <a:off x="4038600" y="1981200"/>
            <a:ext cx="4572001" cy="3589021"/>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Confusion: Using pieces incorrectly</a:t>
            </a:r>
            <a:endParaRPr lang="en-US" dirty="0"/>
          </a:p>
        </p:txBody>
      </p:sp>
      <p:pic>
        <p:nvPicPr>
          <p:cNvPr id="4" name="Content Placeholder 3" descr="SR_level_1_viz_cluster_1.png"/>
          <p:cNvPicPr>
            <a:picLocks noGrp="1" noChangeAspect="1"/>
          </p:cNvPicPr>
          <p:nvPr>
            <p:ph idx="1"/>
          </p:nvPr>
        </p:nvPicPr>
        <p:blipFill>
          <a:blip r:embed="rId3" cstate="print"/>
          <a:stretch>
            <a:fillRect/>
          </a:stretch>
        </p:blipFill>
        <p:spPr>
          <a:xfrm>
            <a:off x="228600" y="2209800"/>
            <a:ext cx="3356681" cy="3230562"/>
          </a:xfrm>
        </p:spPr>
      </p:pic>
      <p:pic>
        <p:nvPicPr>
          <p:cNvPr id="5" name="Picture 4" descr="SR_level_1_game_cluster_1.png"/>
          <p:cNvPicPr>
            <a:picLocks noChangeAspect="1"/>
          </p:cNvPicPr>
          <p:nvPr/>
        </p:nvPicPr>
        <p:blipFill>
          <a:blip r:embed="rId4" cstate="print"/>
          <a:stretch>
            <a:fillRect/>
          </a:stretch>
        </p:blipFill>
        <p:spPr>
          <a:xfrm>
            <a:off x="3757863" y="1447800"/>
            <a:ext cx="5133473" cy="5133473"/>
          </a:xfrm>
          <a:prstGeom prst="rect">
            <a:avLst/>
          </a:prstGeom>
        </p:spPr>
      </p:pic>
      <p:sp>
        <p:nvSpPr>
          <p:cNvPr id="9" name="Right Arrow 8"/>
          <p:cNvSpPr/>
          <p:nvPr/>
        </p:nvSpPr>
        <p:spPr>
          <a:xfrm>
            <a:off x="5791200" y="3429000"/>
            <a:ext cx="990600" cy="685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Confusion: Using pieces incorrectly</a:t>
            </a:r>
            <a:endParaRPr lang="en-US" dirty="0"/>
          </a:p>
        </p:txBody>
      </p:sp>
      <p:pic>
        <p:nvPicPr>
          <p:cNvPr id="4" name="Content Placeholder 3" descr="SR_level_1_viz_cluster_1.png"/>
          <p:cNvPicPr>
            <a:picLocks noGrp="1" noChangeAspect="1"/>
          </p:cNvPicPr>
          <p:nvPr>
            <p:ph idx="1"/>
          </p:nvPr>
        </p:nvPicPr>
        <p:blipFill>
          <a:blip r:embed="rId3" cstate="print"/>
          <a:stretch>
            <a:fillRect/>
          </a:stretch>
        </p:blipFill>
        <p:spPr>
          <a:xfrm>
            <a:off x="228600" y="2209800"/>
            <a:ext cx="3356681" cy="3230562"/>
          </a:xfrm>
        </p:spPr>
      </p:pic>
      <p:pic>
        <p:nvPicPr>
          <p:cNvPr id="5" name="Picture 4" descr="SR_level_1_game_cluster_1.png"/>
          <p:cNvPicPr>
            <a:picLocks noChangeAspect="1"/>
          </p:cNvPicPr>
          <p:nvPr/>
        </p:nvPicPr>
        <p:blipFill>
          <a:blip r:embed="rId4" cstate="print"/>
          <a:stretch>
            <a:fillRect/>
          </a:stretch>
        </p:blipFill>
        <p:spPr>
          <a:xfrm>
            <a:off x="3757863" y="1447800"/>
            <a:ext cx="5133473" cy="5133473"/>
          </a:xfrm>
          <a:prstGeom prst="rect">
            <a:avLst/>
          </a:prstGeom>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solidFill>
                  <a:schemeClr val="tx1">
                    <a:lumMod val="50000"/>
                  </a:schemeClr>
                </a:solidFill>
              </a:rPr>
              <a:t>Player confusion</a:t>
            </a:r>
          </a:p>
          <a:p>
            <a:endParaRPr lang="en-US" dirty="0" smtClean="0"/>
          </a:p>
          <a:p>
            <a:endParaRPr lang="en-US" dirty="0" smtClean="0"/>
          </a:p>
          <a:p>
            <a:r>
              <a:rPr lang="en-US" dirty="0" smtClean="0"/>
              <a:t>Player hypotheses</a:t>
            </a:r>
          </a:p>
          <a:p>
            <a:endParaRPr lang="en-US" dirty="0" smtClean="0"/>
          </a:p>
          <a:p>
            <a:endParaRPr lang="en-US" dirty="0" smtClean="0"/>
          </a:p>
          <a:p>
            <a:r>
              <a:rPr lang="en-US" dirty="0" smtClean="0">
                <a:solidFill>
                  <a:schemeClr val="tx1">
                    <a:lumMod val="50000"/>
                  </a:schemeClr>
                </a:solidFill>
              </a:rPr>
              <a:t>Design flaw</a:t>
            </a:r>
            <a:endParaRPr lang="en-US" dirty="0">
              <a:solidFill>
                <a:schemeClr val="tx1">
                  <a:lumMod val="50000"/>
                </a:schemeClr>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R_level_3_solution.png"/>
          <p:cNvPicPr>
            <a:picLocks noChangeAspect="1"/>
          </p:cNvPicPr>
          <p:nvPr/>
        </p:nvPicPr>
        <p:blipFill>
          <a:blip r:embed="rId3" cstate="print"/>
          <a:stretch>
            <a:fillRect/>
          </a:stretch>
        </p:blipFill>
        <p:spPr>
          <a:xfrm>
            <a:off x="386857" y="564583"/>
            <a:ext cx="8106538" cy="6024124"/>
          </a:xfrm>
          <a:prstGeom prst="rect">
            <a:avLst/>
          </a:prstGeom>
        </p:spPr>
      </p:pic>
      <p:sp>
        <p:nvSpPr>
          <p:cNvPr id="3" name="Title 2"/>
          <p:cNvSpPr>
            <a:spLocks noGrp="1"/>
          </p:cNvSpPr>
          <p:nvPr>
            <p:ph type="title"/>
          </p:nvPr>
        </p:nvSpPr>
        <p:spPr>
          <a:xfrm>
            <a:off x="457200" y="0"/>
            <a:ext cx="8229600" cy="533400"/>
          </a:xfrm>
        </p:spPr>
        <p:txBody>
          <a:bodyPr>
            <a:normAutofit/>
          </a:bodyPr>
          <a:lstStyle/>
          <a:p>
            <a:r>
              <a:rPr lang="en-US" sz="2800" dirty="0" smtClean="0"/>
              <a:t>Level 4</a:t>
            </a:r>
            <a:endParaRPr lang="en-US" sz="2800"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R_level_3_solution.png"/>
          <p:cNvPicPr>
            <a:picLocks noChangeAspect="1"/>
          </p:cNvPicPr>
          <p:nvPr/>
        </p:nvPicPr>
        <p:blipFill>
          <a:blip r:embed="rId3" cstate="print"/>
          <a:stretch>
            <a:fillRect/>
          </a:stretch>
        </p:blipFill>
        <p:spPr>
          <a:xfrm>
            <a:off x="1600200" y="533400"/>
            <a:ext cx="6019800" cy="6019800"/>
          </a:xfrm>
          <a:prstGeom prst="rect">
            <a:avLst/>
          </a:prstGeom>
        </p:spPr>
      </p:pic>
      <p:sp>
        <p:nvSpPr>
          <p:cNvPr id="3" name="Title 2"/>
          <p:cNvSpPr>
            <a:spLocks noGrp="1"/>
          </p:cNvSpPr>
          <p:nvPr>
            <p:ph type="title"/>
          </p:nvPr>
        </p:nvSpPr>
        <p:spPr>
          <a:xfrm>
            <a:off x="457200" y="0"/>
            <a:ext cx="8229600" cy="533400"/>
          </a:xfrm>
        </p:spPr>
        <p:txBody>
          <a:bodyPr>
            <a:normAutofit/>
          </a:bodyPr>
          <a:lstStyle/>
          <a:p>
            <a:r>
              <a:rPr lang="en-US" sz="2800" dirty="0" smtClean="0"/>
              <a:t>Level 4 Solution</a:t>
            </a:r>
            <a:endParaRPr lang="en-US" sz="28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R_level_3_paths.png"/>
          <p:cNvPicPr>
            <a:picLocks noChangeAspect="1"/>
          </p:cNvPicPr>
          <p:nvPr/>
        </p:nvPicPr>
        <p:blipFill>
          <a:blip r:embed="rId3" cstate="print"/>
          <a:stretch>
            <a:fillRect/>
          </a:stretch>
        </p:blipFill>
        <p:spPr>
          <a:xfrm>
            <a:off x="1345328" y="533400"/>
            <a:ext cx="6509952" cy="6043977"/>
          </a:xfrm>
          <a:prstGeom prst="rect">
            <a:avLst/>
          </a:prstGeom>
        </p:spPr>
      </p:pic>
      <p:sp>
        <p:nvSpPr>
          <p:cNvPr id="5" name="Title 2"/>
          <p:cNvSpPr>
            <a:spLocks noGrp="1"/>
          </p:cNvSpPr>
          <p:nvPr>
            <p:ph type="title"/>
          </p:nvPr>
        </p:nvSpPr>
        <p:spPr>
          <a:xfrm>
            <a:off x="457200" y="0"/>
            <a:ext cx="8229600" cy="533400"/>
          </a:xfrm>
        </p:spPr>
        <p:txBody>
          <a:bodyPr>
            <a:normAutofit/>
          </a:bodyPr>
          <a:lstStyle/>
          <a:p>
            <a:r>
              <a:rPr lang="en-US" sz="2800" dirty="0" smtClean="0"/>
              <a:t>Level 4 Visualization</a:t>
            </a:r>
            <a:endParaRPr lang="en-US" sz="2800"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R_level_3_paths.png"/>
          <p:cNvPicPr>
            <a:picLocks noChangeAspect="1"/>
          </p:cNvPicPr>
          <p:nvPr/>
        </p:nvPicPr>
        <p:blipFill>
          <a:blip r:embed="rId3" cstate="print"/>
          <a:stretch>
            <a:fillRect/>
          </a:stretch>
        </p:blipFill>
        <p:spPr>
          <a:xfrm>
            <a:off x="1345328" y="533400"/>
            <a:ext cx="6509952" cy="6043977"/>
          </a:xfrm>
          <a:prstGeom prst="rect">
            <a:avLst/>
          </a:prstGeom>
        </p:spPr>
      </p:pic>
      <p:sp>
        <p:nvSpPr>
          <p:cNvPr id="5" name="Title 2"/>
          <p:cNvSpPr>
            <a:spLocks noGrp="1"/>
          </p:cNvSpPr>
          <p:nvPr>
            <p:ph type="title"/>
          </p:nvPr>
        </p:nvSpPr>
        <p:spPr>
          <a:xfrm>
            <a:off x="457200" y="0"/>
            <a:ext cx="8229600" cy="533400"/>
          </a:xfrm>
        </p:spPr>
        <p:txBody>
          <a:bodyPr>
            <a:normAutofit/>
          </a:bodyPr>
          <a:lstStyle/>
          <a:p>
            <a:r>
              <a:rPr lang="en-US" sz="2800" dirty="0" smtClean="0"/>
              <a:t>Level 4 Visualization</a:t>
            </a:r>
            <a:endParaRPr lang="en-US" sz="2800" dirty="0"/>
          </a:p>
        </p:txBody>
      </p:sp>
      <p:sp>
        <p:nvSpPr>
          <p:cNvPr id="4" name="Oval 3"/>
          <p:cNvSpPr/>
          <p:nvPr/>
        </p:nvSpPr>
        <p:spPr>
          <a:xfrm>
            <a:off x="1600200" y="1981200"/>
            <a:ext cx="2667000" cy="16764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71600" y="4343400"/>
            <a:ext cx="2895600" cy="17526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R_level_3_paths.png"/>
          <p:cNvPicPr>
            <a:picLocks noChangeAspect="1"/>
          </p:cNvPicPr>
          <p:nvPr/>
        </p:nvPicPr>
        <p:blipFill>
          <a:blip r:embed="rId3" cstate="print"/>
          <a:stretch>
            <a:fillRect/>
          </a:stretch>
        </p:blipFill>
        <p:spPr>
          <a:xfrm>
            <a:off x="1345328" y="533400"/>
            <a:ext cx="6509952" cy="6043977"/>
          </a:xfrm>
          <a:prstGeom prst="rect">
            <a:avLst/>
          </a:prstGeom>
        </p:spPr>
      </p:pic>
      <p:sp>
        <p:nvSpPr>
          <p:cNvPr id="5" name="Title 2"/>
          <p:cNvSpPr>
            <a:spLocks noGrp="1"/>
          </p:cNvSpPr>
          <p:nvPr>
            <p:ph type="title"/>
          </p:nvPr>
        </p:nvSpPr>
        <p:spPr>
          <a:xfrm>
            <a:off x="457200" y="0"/>
            <a:ext cx="8229600" cy="533400"/>
          </a:xfrm>
        </p:spPr>
        <p:txBody>
          <a:bodyPr>
            <a:normAutofit/>
          </a:bodyPr>
          <a:lstStyle/>
          <a:p>
            <a:r>
              <a:rPr lang="en-US" sz="2800" dirty="0" smtClean="0"/>
              <a:t>Level 4 Visualization</a:t>
            </a:r>
            <a:endParaRPr lang="en-US" sz="2800" dirty="0"/>
          </a:p>
        </p:txBody>
      </p:sp>
      <p:sp>
        <p:nvSpPr>
          <p:cNvPr id="4" name="Oval 3"/>
          <p:cNvSpPr/>
          <p:nvPr/>
        </p:nvSpPr>
        <p:spPr>
          <a:xfrm>
            <a:off x="1600200" y="1981200"/>
            <a:ext cx="2667000" cy="16764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71600" y="4343400"/>
            <a:ext cx="2895600" cy="17526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8200" y="3810000"/>
            <a:ext cx="2895600" cy="17526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Hypothesis: Satisfy bottom target</a:t>
            </a:r>
            <a:endParaRPr lang="en-US" dirty="0"/>
          </a:p>
        </p:txBody>
      </p:sp>
      <p:pic>
        <p:nvPicPr>
          <p:cNvPr id="4" name="Content Placeholder 3" descr="SR_level_1_viz_cluster_1.png"/>
          <p:cNvPicPr>
            <a:picLocks noGrp="1" noChangeAspect="1"/>
          </p:cNvPicPr>
          <p:nvPr>
            <p:ph idx="1"/>
          </p:nvPr>
        </p:nvPicPr>
        <p:blipFill>
          <a:blip r:embed="rId3" cstate="print"/>
          <a:stretch>
            <a:fillRect/>
          </a:stretch>
        </p:blipFill>
        <p:spPr>
          <a:xfrm>
            <a:off x="381000" y="2438400"/>
            <a:ext cx="3594205" cy="3459163"/>
          </a:xfrm>
        </p:spPr>
      </p:pic>
      <p:pic>
        <p:nvPicPr>
          <p:cNvPr id="5" name="Picture 4" descr="SR_level_1_game_cluster_1.png"/>
          <p:cNvPicPr>
            <a:picLocks noChangeAspect="1"/>
          </p:cNvPicPr>
          <p:nvPr/>
        </p:nvPicPr>
        <p:blipFill>
          <a:blip r:embed="rId4" cstate="print"/>
          <a:stretch>
            <a:fillRect/>
          </a:stretch>
        </p:blipFill>
        <p:spPr>
          <a:xfrm>
            <a:off x="4191001" y="1804738"/>
            <a:ext cx="4776536" cy="4776536"/>
          </a:xfrm>
          <a:prstGeom prst="rect">
            <a:avLst/>
          </a:prstGeo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Hypothesis: Get laser near targets</a:t>
            </a:r>
            <a:endParaRPr lang="en-US" dirty="0"/>
          </a:p>
        </p:txBody>
      </p:sp>
      <p:pic>
        <p:nvPicPr>
          <p:cNvPr id="4" name="Content Placeholder 3" descr="SR_level_1_viz_cluster_1.png"/>
          <p:cNvPicPr>
            <a:picLocks noGrp="1" noChangeAspect="1"/>
          </p:cNvPicPr>
          <p:nvPr>
            <p:ph idx="1"/>
          </p:nvPr>
        </p:nvPicPr>
        <p:blipFill>
          <a:blip r:embed="rId3" cstate="print"/>
          <a:stretch>
            <a:fillRect/>
          </a:stretch>
        </p:blipFill>
        <p:spPr>
          <a:xfrm>
            <a:off x="381000" y="2438400"/>
            <a:ext cx="3594205" cy="3459162"/>
          </a:xfrm>
        </p:spPr>
      </p:pic>
      <p:pic>
        <p:nvPicPr>
          <p:cNvPr id="5" name="Picture 4" descr="SR_level_1_game_cluster_1.png"/>
          <p:cNvPicPr>
            <a:picLocks noChangeAspect="1"/>
          </p:cNvPicPr>
          <p:nvPr/>
        </p:nvPicPr>
        <p:blipFill>
          <a:blip r:embed="rId4" cstate="print"/>
          <a:stretch>
            <a:fillRect/>
          </a:stretch>
        </p:blipFill>
        <p:spPr>
          <a:xfrm>
            <a:off x="4191001" y="1804738"/>
            <a:ext cx="4776536" cy="4776536"/>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find…</a:t>
            </a:r>
            <a:endParaRPr lang="en-US" dirty="0"/>
          </a:p>
        </p:txBody>
      </p:sp>
      <p:sp>
        <p:nvSpPr>
          <p:cNvPr id="5" name="Content Placeholder 4"/>
          <p:cNvSpPr>
            <a:spLocks noGrp="1"/>
          </p:cNvSpPr>
          <p:nvPr>
            <p:ph idx="1"/>
          </p:nvPr>
        </p:nvSpPr>
        <p:spPr/>
        <p:txBody>
          <a:bodyPr/>
          <a:lstStyle/>
          <a:p>
            <a:r>
              <a:rPr lang="en-US" dirty="0" smtClean="0"/>
              <a:t>Player confusion</a:t>
            </a:r>
          </a:p>
          <a:p>
            <a:pPr>
              <a:buNone/>
            </a:pPr>
            <a:endParaRPr lang="en-US" dirty="0" smtClean="0"/>
          </a:p>
          <a:p>
            <a:pPr>
              <a:buNone/>
            </a:pPr>
            <a:endParaRPr lang="en-US" dirty="0" smtClean="0"/>
          </a:p>
          <a:p>
            <a:r>
              <a:rPr lang="en-US" dirty="0" smtClean="0"/>
              <a:t>Player strategies</a:t>
            </a:r>
          </a:p>
          <a:p>
            <a:endParaRPr lang="en-US" dirty="0" smtClean="0"/>
          </a:p>
          <a:p>
            <a:endParaRPr lang="en-US" dirty="0" smtClean="0"/>
          </a:p>
          <a:p>
            <a:r>
              <a:rPr lang="en-US" dirty="0" smtClean="0"/>
              <a:t>Design flaws</a:t>
            </a:r>
            <a:endParaRPr lang="en-US" dirty="0"/>
          </a:p>
        </p:txBody>
      </p:sp>
      <p:pic>
        <p:nvPicPr>
          <p:cNvPr id="7" name="Picture 2" descr="http://static.howstuffworks.com/gif/best-games-never-made-6.jpg"/>
          <p:cNvPicPr>
            <a:picLocks noChangeAspect="1" noChangeArrowheads="1"/>
          </p:cNvPicPr>
          <p:nvPr/>
        </p:nvPicPr>
        <p:blipFill>
          <a:blip r:embed="rId3" cstate="print"/>
          <a:srcRect/>
          <a:stretch>
            <a:fillRect/>
          </a:stretch>
        </p:blipFill>
        <p:spPr bwMode="auto">
          <a:xfrm>
            <a:off x="4038600" y="1981200"/>
            <a:ext cx="4572001" cy="3589021"/>
          </a:xfrm>
          <a:prstGeom prst="rect">
            <a:avLst/>
          </a:prstGeom>
          <a:noFill/>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Hypothesis: Overload bottom target</a:t>
            </a:r>
            <a:endParaRPr lang="en-US" dirty="0"/>
          </a:p>
        </p:txBody>
      </p:sp>
      <p:pic>
        <p:nvPicPr>
          <p:cNvPr id="4" name="Content Placeholder 3" descr="SR_level_1_viz_cluster_1.png"/>
          <p:cNvPicPr>
            <a:picLocks noGrp="1" noChangeAspect="1"/>
          </p:cNvPicPr>
          <p:nvPr>
            <p:ph idx="1"/>
          </p:nvPr>
        </p:nvPicPr>
        <p:blipFill>
          <a:blip r:embed="rId3" cstate="print"/>
          <a:stretch>
            <a:fillRect/>
          </a:stretch>
        </p:blipFill>
        <p:spPr>
          <a:xfrm>
            <a:off x="381000" y="2438400"/>
            <a:ext cx="3594205" cy="3459162"/>
          </a:xfrm>
        </p:spPr>
      </p:pic>
      <p:pic>
        <p:nvPicPr>
          <p:cNvPr id="5" name="Picture 4" descr="SR_level_1_game_cluster_1.png"/>
          <p:cNvPicPr>
            <a:picLocks noChangeAspect="1"/>
          </p:cNvPicPr>
          <p:nvPr/>
        </p:nvPicPr>
        <p:blipFill>
          <a:blip r:embed="rId4" cstate="print"/>
          <a:stretch>
            <a:fillRect/>
          </a:stretch>
        </p:blipFill>
        <p:spPr>
          <a:xfrm>
            <a:off x="4191001" y="1804738"/>
            <a:ext cx="4776536" cy="4776536"/>
          </a:xfrm>
          <a:prstGeom prst="rect">
            <a:avLst/>
          </a:prstGeom>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solidFill>
                  <a:schemeClr val="tx1">
                    <a:lumMod val="50000"/>
                  </a:schemeClr>
                </a:solidFill>
              </a:rPr>
              <a:t>Player confusion</a:t>
            </a:r>
          </a:p>
          <a:p>
            <a:endParaRPr lang="en-US" dirty="0" smtClean="0">
              <a:solidFill>
                <a:schemeClr val="tx1">
                  <a:lumMod val="50000"/>
                </a:schemeClr>
              </a:solidFill>
            </a:endParaRPr>
          </a:p>
          <a:p>
            <a:endParaRPr lang="en-US" dirty="0" smtClean="0">
              <a:solidFill>
                <a:schemeClr val="tx1">
                  <a:lumMod val="50000"/>
                </a:schemeClr>
              </a:solidFill>
            </a:endParaRPr>
          </a:p>
          <a:p>
            <a:r>
              <a:rPr lang="en-US" dirty="0" smtClean="0">
                <a:solidFill>
                  <a:schemeClr val="tx1">
                    <a:lumMod val="50000"/>
                  </a:schemeClr>
                </a:solidFill>
              </a:rPr>
              <a:t>Player hypotheses</a:t>
            </a:r>
          </a:p>
          <a:p>
            <a:endParaRPr lang="en-US" dirty="0" smtClean="0"/>
          </a:p>
          <a:p>
            <a:endParaRPr lang="en-US" dirty="0" smtClean="0"/>
          </a:p>
          <a:p>
            <a:r>
              <a:rPr lang="en-US" dirty="0" smtClean="0"/>
              <a:t>Design flaws</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R_level_3_paths.png"/>
          <p:cNvPicPr>
            <a:picLocks noChangeAspect="1"/>
          </p:cNvPicPr>
          <p:nvPr/>
        </p:nvPicPr>
        <p:blipFill>
          <a:blip r:embed="rId3" cstate="print"/>
          <a:stretch>
            <a:fillRect/>
          </a:stretch>
        </p:blipFill>
        <p:spPr>
          <a:xfrm>
            <a:off x="1371600" y="609600"/>
            <a:ext cx="6400800" cy="5971478"/>
          </a:xfrm>
          <a:prstGeom prst="rect">
            <a:avLst/>
          </a:prstGeom>
        </p:spPr>
      </p:pic>
      <p:sp>
        <p:nvSpPr>
          <p:cNvPr id="3" name="Title 2"/>
          <p:cNvSpPr>
            <a:spLocks noGrp="1"/>
          </p:cNvSpPr>
          <p:nvPr>
            <p:ph type="title"/>
          </p:nvPr>
        </p:nvSpPr>
        <p:spPr>
          <a:xfrm>
            <a:off x="457200" y="0"/>
            <a:ext cx="8229600" cy="533400"/>
          </a:xfrm>
        </p:spPr>
        <p:txBody>
          <a:bodyPr>
            <a:normAutofit/>
          </a:bodyPr>
          <a:lstStyle/>
          <a:p>
            <a:r>
              <a:rPr lang="en-US" sz="2800" dirty="0" smtClean="0"/>
              <a:t>Level 4 Visualization</a:t>
            </a:r>
            <a:endParaRPr lang="en-US" sz="2800"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R_level_3_paths.png"/>
          <p:cNvPicPr>
            <a:picLocks noChangeAspect="1"/>
          </p:cNvPicPr>
          <p:nvPr/>
        </p:nvPicPr>
        <p:blipFill>
          <a:blip r:embed="rId3" cstate="print"/>
          <a:stretch>
            <a:fillRect/>
          </a:stretch>
        </p:blipFill>
        <p:spPr>
          <a:xfrm>
            <a:off x="1371600" y="609600"/>
            <a:ext cx="6400800" cy="5971478"/>
          </a:xfrm>
          <a:prstGeom prst="rect">
            <a:avLst/>
          </a:prstGeom>
        </p:spPr>
      </p:pic>
      <p:sp>
        <p:nvSpPr>
          <p:cNvPr id="3" name="Title 2"/>
          <p:cNvSpPr>
            <a:spLocks noGrp="1"/>
          </p:cNvSpPr>
          <p:nvPr>
            <p:ph type="title"/>
          </p:nvPr>
        </p:nvSpPr>
        <p:spPr>
          <a:xfrm>
            <a:off x="457200" y="0"/>
            <a:ext cx="8229600" cy="533400"/>
          </a:xfrm>
        </p:spPr>
        <p:txBody>
          <a:bodyPr>
            <a:normAutofit/>
          </a:bodyPr>
          <a:lstStyle/>
          <a:p>
            <a:r>
              <a:rPr lang="en-US" sz="2800" dirty="0" smtClean="0"/>
              <a:t>Level 4 Visualization</a:t>
            </a:r>
            <a:endParaRPr lang="en-US" sz="2800" dirty="0"/>
          </a:p>
        </p:txBody>
      </p:sp>
      <p:sp>
        <p:nvSpPr>
          <p:cNvPr id="7" name="Oval 6"/>
          <p:cNvSpPr/>
          <p:nvPr/>
        </p:nvSpPr>
        <p:spPr>
          <a:xfrm>
            <a:off x="6019800" y="3048000"/>
            <a:ext cx="1371600" cy="1371600"/>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flaw: Deadly state</a:t>
            </a:r>
            <a:endParaRPr lang="en-US" dirty="0"/>
          </a:p>
        </p:txBody>
      </p:sp>
      <p:pic>
        <p:nvPicPr>
          <p:cNvPr id="4" name="Content Placeholder 3" descr="SR_level_1_viz_cluster_1.png"/>
          <p:cNvPicPr>
            <a:picLocks noGrp="1" noChangeAspect="1"/>
          </p:cNvPicPr>
          <p:nvPr>
            <p:ph idx="1"/>
          </p:nvPr>
        </p:nvPicPr>
        <p:blipFill>
          <a:blip r:embed="rId3" cstate="print"/>
          <a:stretch>
            <a:fillRect/>
          </a:stretch>
        </p:blipFill>
        <p:spPr>
          <a:xfrm>
            <a:off x="228600" y="2514600"/>
            <a:ext cx="3277506" cy="3154363"/>
          </a:xfrm>
        </p:spPr>
      </p:pic>
      <p:pic>
        <p:nvPicPr>
          <p:cNvPr id="5" name="Picture 4" descr="SR_level_1_game_cluster_1.png"/>
          <p:cNvPicPr>
            <a:picLocks noChangeAspect="1"/>
          </p:cNvPicPr>
          <p:nvPr/>
        </p:nvPicPr>
        <p:blipFill>
          <a:blip r:embed="rId4" cstate="print"/>
          <a:stretch>
            <a:fillRect/>
          </a:stretch>
        </p:blipFill>
        <p:spPr>
          <a:xfrm>
            <a:off x="3733800" y="2209800"/>
            <a:ext cx="5133473" cy="3854276"/>
          </a:xfrm>
          <a:prstGeom prst="rect">
            <a:avLst/>
          </a:prstGeom>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w_level_4.png"/>
          <p:cNvPicPr>
            <a:picLocks noGrp="1" noChangeAspect="1"/>
          </p:cNvPicPr>
          <p:nvPr>
            <p:ph idx="1"/>
          </p:nvPr>
        </p:nvPicPr>
        <p:blipFill>
          <a:blip r:embed="rId3" cstate="print"/>
          <a:stretch>
            <a:fillRect/>
          </a:stretch>
        </p:blipFill>
        <p:spPr>
          <a:xfrm>
            <a:off x="685800" y="609601"/>
            <a:ext cx="7864594" cy="5867400"/>
          </a:xfrm>
        </p:spPr>
      </p:pic>
      <p:sp>
        <p:nvSpPr>
          <p:cNvPr id="6" name="Title 2"/>
          <p:cNvSpPr txBox="1">
            <a:spLocks/>
          </p:cNvSpPr>
          <p:nvPr/>
        </p:nvSpPr>
        <p:spPr>
          <a:xfrm>
            <a:off x="457200" y="0"/>
            <a:ext cx="82296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Refinement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pPr>
              <a:buNone/>
            </a:pPr>
            <a:r>
              <a:rPr lang="en-US" dirty="0" smtClean="0"/>
              <a:t>Difficult to find good distance function</a:t>
            </a:r>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pPr>
              <a:buNone/>
            </a:pPr>
            <a:r>
              <a:rPr lang="en-US" dirty="0" smtClean="0"/>
              <a:t>Difficult to find good distance function</a:t>
            </a:r>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5" name="Picture 4" descr="level_13.png"/>
          <p:cNvPicPr>
            <a:picLocks noChangeAspect="1"/>
          </p:cNvPicPr>
          <p:nvPr/>
        </p:nvPicPr>
        <p:blipFill>
          <a:blip r:embed="rId3" cstate="print"/>
          <a:stretch>
            <a:fillRect/>
          </a:stretch>
        </p:blipFill>
        <p:spPr>
          <a:xfrm>
            <a:off x="761999" y="2286000"/>
            <a:ext cx="4422575" cy="4256410"/>
          </a:xfrm>
          <a:prstGeom prst="rect">
            <a:avLst/>
          </a:prstGeom>
        </p:spPr>
      </p:pic>
      <p:sp>
        <p:nvSpPr>
          <p:cNvPr id="14" name="Oval 13"/>
          <p:cNvSpPr/>
          <p:nvPr/>
        </p:nvSpPr>
        <p:spPr>
          <a:xfrm>
            <a:off x="4572000" y="2209800"/>
            <a:ext cx="838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43400" y="3657600"/>
            <a:ext cx="838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19600" y="5410200"/>
            <a:ext cx="838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pPr>
              <a:buNone/>
            </a:pPr>
            <a:r>
              <a:rPr lang="en-US" dirty="0" smtClean="0"/>
              <a:t>Difficult to find good distance function</a:t>
            </a:r>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5" name="Picture 4" descr="level_13.png"/>
          <p:cNvPicPr>
            <a:picLocks noChangeAspect="1"/>
          </p:cNvPicPr>
          <p:nvPr/>
        </p:nvPicPr>
        <p:blipFill>
          <a:blip r:embed="rId3" cstate="print"/>
          <a:stretch>
            <a:fillRect/>
          </a:stretch>
        </p:blipFill>
        <p:spPr>
          <a:xfrm>
            <a:off x="761999" y="2286000"/>
            <a:ext cx="4422575" cy="4256410"/>
          </a:xfrm>
          <a:prstGeom prst="rect">
            <a:avLst/>
          </a:prstGeom>
        </p:spPr>
      </p:pic>
      <p:pic>
        <p:nvPicPr>
          <p:cNvPr id="6" name="Picture 5" descr="complex_1.png"/>
          <p:cNvPicPr>
            <a:picLocks noChangeAspect="1"/>
          </p:cNvPicPr>
          <p:nvPr/>
        </p:nvPicPr>
        <p:blipFill>
          <a:blip r:embed="rId4" cstate="print"/>
          <a:stretch>
            <a:fillRect/>
          </a:stretch>
        </p:blipFill>
        <p:spPr>
          <a:xfrm>
            <a:off x="6096000" y="2286000"/>
            <a:ext cx="2057732" cy="2066717"/>
          </a:xfrm>
          <a:prstGeom prst="rect">
            <a:avLst/>
          </a:prstGeom>
        </p:spPr>
      </p:pic>
      <p:pic>
        <p:nvPicPr>
          <p:cNvPr id="7" name="Picture 6" descr="complex_2.png"/>
          <p:cNvPicPr>
            <a:picLocks noChangeAspect="1"/>
          </p:cNvPicPr>
          <p:nvPr/>
        </p:nvPicPr>
        <p:blipFill>
          <a:blip r:embed="rId5" cstate="print"/>
          <a:stretch>
            <a:fillRect/>
          </a:stretch>
        </p:blipFill>
        <p:spPr>
          <a:xfrm>
            <a:off x="6096000" y="4495800"/>
            <a:ext cx="2057400" cy="2066385"/>
          </a:xfrm>
          <a:prstGeom prst="rect">
            <a:avLst/>
          </a:prstGeom>
        </p:spPr>
      </p:pic>
      <p:sp>
        <p:nvSpPr>
          <p:cNvPr id="10" name="Oval 9"/>
          <p:cNvSpPr/>
          <p:nvPr/>
        </p:nvSpPr>
        <p:spPr>
          <a:xfrm>
            <a:off x="4572000" y="2209800"/>
            <a:ext cx="838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43400" y="3733800"/>
            <a:ext cx="838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865177">
            <a:off x="5395113" y="2528901"/>
            <a:ext cx="801785" cy="592253"/>
          </a:xfrm>
          <a:prstGeom prst="rightArrow">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ight Arrow 12"/>
          <p:cNvSpPr/>
          <p:nvPr/>
        </p:nvSpPr>
        <p:spPr>
          <a:xfrm rot="2751724">
            <a:off x="4861902" y="4714853"/>
            <a:ext cx="1498080" cy="592253"/>
          </a:xfrm>
          <a:prstGeom prst="rightArrow">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pPr>
              <a:buNone/>
            </a:pPr>
            <a:r>
              <a:rPr lang="en-US" dirty="0" smtClean="0"/>
              <a:t>Large game spaces</a:t>
            </a:r>
          </a:p>
          <a:p>
            <a:endParaRPr lang="en-US" dirty="0"/>
          </a:p>
        </p:txBody>
      </p:sp>
      <p:pic>
        <p:nvPicPr>
          <p:cNvPr id="4" name="Picture 3" descr="level_9.png"/>
          <p:cNvPicPr>
            <a:picLocks noChangeAspect="1"/>
          </p:cNvPicPr>
          <p:nvPr/>
        </p:nvPicPr>
        <p:blipFill>
          <a:blip r:embed="rId3" cstate="print"/>
          <a:stretch>
            <a:fillRect/>
          </a:stretch>
        </p:blipFill>
        <p:spPr>
          <a:xfrm>
            <a:off x="1676400" y="2334907"/>
            <a:ext cx="5738962" cy="4142093"/>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in data</a:t>
            </a:r>
            <a:endParaRPr lang="en-US" dirty="0"/>
          </a:p>
        </p:txBody>
      </p:sp>
      <p:sp>
        <p:nvSpPr>
          <p:cNvPr id="5" name="Content Placeholder 4"/>
          <p:cNvSpPr>
            <a:spLocks noGrp="1"/>
          </p:cNvSpPr>
          <p:nvPr>
            <p:ph idx="1"/>
          </p:nvPr>
        </p:nvSpPr>
        <p:spPr/>
        <p:txBody>
          <a:bodyPr/>
          <a:lstStyle/>
          <a:p>
            <a:pPr>
              <a:buNone/>
            </a:pPr>
            <a:r>
              <a:rPr lang="en-US" dirty="0" smtClean="0"/>
              <a:t>SELECT * FROM replays WHERE location=x AND time&gt;y AND attempt&gt;3  AND death=“grenade”…</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Useful for game analysis</a:t>
            </a:r>
          </a:p>
          <a:p>
            <a:pPr>
              <a:buNone/>
            </a:pPr>
            <a:endParaRPr lang="en-US" dirty="0"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Useful for game analysis</a:t>
            </a:r>
          </a:p>
          <a:p>
            <a:endParaRPr lang="en-US" dirty="0" smtClean="0"/>
          </a:p>
          <a:p>
            <a:endParaRPr lang="en-US" dirty="0" smtClean="0"/>
          </a:p>
          <a:p>
            <a:r>
              <a:rPr lang="en-US" dirty="0" smtClean="0"/>
              <a:t>We are expanding and refining </a:t>
            </a:r>
            <a:r>
              <a:rPr lang="en-US" dirty="0" err="1" smtClean="0"/>
              <a:t>Playtracer</a:t>
            </a:r>
            <a:endParaRPr lang="en-U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Open Problems</a:t>
            </a:r>
            <a:endParaRPr lang="en-US" dirty="0"/>
          </a:p>
        </p:txBody>
      </p:sp>
      <p:sp>
        <p:nvSpPr>
          <p:cNvPr id="3" name="Content Placeholder 2"/>
          <p:cNvSpPr>
            <a:spLocks noGrp="1"/>
          </p:cNvSpPr>
          <p:nvPr>
            <p:ph idx="1"/>
          </p:nvPr>
        </p:nvSpPr>
        <p:spPr/>
        <p:txBody>
          <a:bodyPr>
            <a:normAutofit/>
          </a:bodyPr>
          <a:lstStyle/>
          <a:p>
            <a:pPr>
              <a:buNone/>
            </a:pPr>
            <a:r>
              <a:rPr lang="en-US" dirty="0" smtClean="0"/>
              <a:t>How to</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Open Problems</a:t>
            </a:r>
            <a:endParaRPr lang="en-US" dirty="0"/>
          </a:p>
        </p:txBody>
      </p:sp>
      <p:sp>
        <p:nvSpPr>
          <p:cNvPr id="3" name="Content Placeholder 2"/>
          <p:cNvSpPr>
            <a:spLocks noGrp="1"/>
          </p:cNvSpPr>
          <p:nvPr>
            <p:ph idx="1"/>
          </p:nvPr>
        </p:nvSpPr>
        <p:spPr/>
        <p:txBody>
          <a:bodyPr>
            <a:normAutofit/>
          </a:bodyPr>
          <a:lstStyle/>
          <a:p>
            <a:pPr>
              <a:buNone/>
            </a:pPr>
            <a:r>
              <a:rPr lang="en-US" dirty="0" smtClean="0"/>
              <a:t>How to</a:t>
            </a:r>
          </a:p>
          <a:p>
            <a:endParaRPr lang="en-US" dirty="0" smtClean="0"/>
          </a:p>
          <a:p>
            <a:pPr lvl="1"/>
            <a:r>
              <a:rPr lang="en-US" dirty="0" smtClean="0"/>
              <a:t>specify distances between game states</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Open Problems</a:t>
            </a:r>
            <a:endParaRPr lang="en-US" dirty="0"/>
          </a:p>
        </p:txBody>
      </p:sp>
      <p:sp>
        <p:nvSpPr>
          <p:cNvPr id="3" name="Content Placeholder 2"/>
          <p:cNvSpPr>
            <a:spLocks noGrp="1"/>
          </p:cNvSpPr>
          <p:nvPr>
            <p:ph idx="1"/>
          </p:nvPr>
        </p:nvSpPr>
        <p:spPr/>
        <p:txBody>
          <a:bodyPr>
            <a:normAutofit/>
          </a:bodyPr>
          <a:lstStyle/>
          <a:p>
            <a:pPr>
              <a:buNone/>
            </a:pPr>
            <a:r>
              <a:rPr lang="en-US" dirty="0" smtClean="0"/>
              <a:t>How to</a:t>
            </a:r>
          </a:p>
          <a:p>
            <a:endParaRPr lang="en-US" dirty="0" smtClean="0"/>
          </a:p>
          <a:p>
            <a:pPr lvl="1"/>
            <a:r>
              <a:rPr lang="en-US" dirty="0" smtClean="0"/>
              <a:t>specify distances between game states</a:t>
            </a:r>
          </a:p>
          <a:p>
            <a:pPr lvl="1"/>
            <a:endParaRPr lang="en-US" dirty="0" smtClean="0"/>
          </a:p>
          <a:p>
            <a:pPr lvl="1"/>
            <a:r>
              <a:rPr lang="en-US" dirty="0" smtClean="0"/>
              <a:t>differentiate types of confusion</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Open Problems</a:t>
            </a:r>
            <a:endParaRPr lang="en-US" dirty="0"/>
          </a:p>
        </p:txBody>
      </p:sp>
      <p:sp>
        <p:nvSpPr>
          <p:cNvPr id="3" name="Content Placeholder 2"/>
          <p:cNvSpPr>
            <a:spLocks noGrp="1"/>
          </p:cNvSpPr>
          <p:nvPr>
            <p:ph idx="1"/>
          </p:nvPr>
        </p:nvSpPr>
        <p:spPr/>
        <p:txBody>
          <a:bodyPr>
            <a:normAutofit/>
          </a:bodyPr>
          <a:lstStyle/>
          <a:p>
            <a:pPr>
              <a:buNone/>
            </a:pPr>
            <a:r>
              <a:rPr lang="en-US" dirty="0" smtClean="0"/>
              <a:t>How to</a:t>
            </a:r>
          </a:p>
          <a:p>
            <a:endParaRPr lang="en-US" dirty="0" smtClean="0"/>
          </a:p>
          <a:p>
            <a:pPr lvl="1"/>
            <a:r>
              <a:rPr lang="en-US" dirty="0" smtClean="0"/>
              <a:t>specify distances between game states</a:t>
            </a:r>
          </a:p>
          <a:p>
            <a:pPr lvl="1"/>
            <a:endParaRPr lang="en-US" dirty="0" smtClean="0"/>
          </a:p>
          <a:p>
            <a:pPr lvl="1"/>
            <a:r>
              <a:rPr lang="en-US" dirty="0" smtClean="0"/>
              <a:t>differentiate types of confusion</a:t>
            </a:r>
          </a:p>
          <a:p>
            <a:pPr lvl="1"/>
            <a:endParaRPr lang="en-US" dirty="0" smtClean="0"/>
          </a:p>
          <a:p>
            <a:pPr lvl="1"/>
            <a:r>
              <a:rPr lang="en-US" dirty="0" smtClean="0"/>
              <a:t>classify player strategies</a:t>
            </a:r>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6" name="TextBox 5"/>
          <p:cNvSpPr txBox="1"/>
          <p:nvPr/>
        </p:nvSpPr>
        <p:spPr>
          <a:xfrm>
            <a:off x="990600" y="1905000"/>
            <a:ext cx="7162800" cy="1569660"/>
          </a:xfrm>
          <a:prstGeom prst="rect">
            <a:avLst/>
          </a:prstGeom>
          <a:noFill/>
        </p:spPr>
        <p:txBody>
          <a:bodyPr wrap="square" rtlCol="0">
            <a:spAutoFit/>
          </a:bodyPr>
          <a:lstStyle/>
          <a:p>
            <a:pPr algn="ctr"/>
            <a:r>
              <a:rPr lang="en-US" sz="2400" dirty="0" smtClean="0"/>
              <a:t>Marianne Lee          Emma Lynch          Justin </a:t>
            </a:r>
            <a:r>
              <a:rPr lang="en-US" sz="2400" dirty="0" err="1" smtClean="0"/>
              <a:t>Irwen</a:t>
            </a:r>
            <a:r>
              <a:rPr lang="en-US" sz="2400" dirty="0" smtClean="0"/>
              <a:t>          Happy Dong         Brian </a:t>
            </a:r>
            <a:r>
              <a:rPr lang="en-US" sz="2400" dirty="0" err="1" smtClean="0"/>
              <a:t>Britigan</a:t>
            </a:r>
            <a:r>
              <a:rPr lang="en-US" sz="2400" dirty="0" smtClean="0"/>
              <a:t>         Dennis Doan</a:t>
            </a:r>
          </a:p>
          <a:p>
            <a:pPr algn="ctr"/>
            <a:r>
              <a:rPr lang="en-US" sz="2400" dirty="0" smtClean="0"/>
              <a:t>François Boucher-</a:t>
            </a:r>
            <a:r>
              <a:rPr lang="en-US" sz="2400" dirty="0" err="1" smtClean="0"/>
              <a:t>Genesse</a:t>
            </a:r>
            <a:r>
              <a:rPr lang="en-US" sz="2400" dirty="0" smtClean="0"/>
              <a:t>         Seth Cooper         </a:t>
            </a:r>
          </a:p>
          <a:p>
            <a:pPr algn="ctr"/>
            <a:r>
              <a:rPr lang="en-US" sz="2400" dirty="0" smtClean="0"/>
              <a:t>Taylor Martin          John </a:t>
            </a:r>
            <a:r>
              <a:rPr lang="en-US" sz="2400" dirty="0" err="1" smtClean="0"/>
              <a:t>Bransford</a:t>
            </a:r>
            <a:endParaRPr lang="en-US" sz="2400" dirty="0"/>
          </a:p>
        </p:txBody>
      </p:sp>
      <p:sp>
        <p:nvSpPr>
          <p:cNvPr id="8" name="TextBox 7"/>
          <p:cNvSpPr txBox="1"/>
          <p:nvPr/>
        </p:nvSpPr>
        <p:spPr>
          <a:xfrm>
            <a:off x="990600" y="3810000"/>
            <a:ext cx="7162800" cy="523220"/>
          </a:xfrm>
          <a:prstGeom prst="rect">
            <a:avLst/>
          </a:prstGeom>
          <a:noFill/>
        </p:spPr>
        <p:txBody>
          <a:bodyPr wrap="square" rtlCol="0">
            <a:spAutoFit/>
          </a:bodyPr>
          <a:lstStyle/>
          <a:p>
            <a:pPr algn="ctr"/>
            <a:r>
              <a:rPr lang="en-US" sz="2800" dirty="0" smtClean="0"/>
              <a:t>David </a:t>
            </a:r>
            <a:r>
              <a:rPr lang="en-US" sz="2800" dirty="0" err="1" smtClean="0"/>
              <a:t>Niemi</a:t>
            </a:r>
            <a:r>
              <a:rPr lang="en-US" sz="2800" dirty="0" smtClean="0"/>
              <a:t>       Ellen Clark</a:t>
            </a:r>
            <a:endParaRPr lang="en-US" sz="2800" dirty="0"/>
          </a:p>
        </p:txBody>
      </p:sp>
      <p:sp>
        <p:nvSpPr>
          <p:cNvPr id="5" name="TextBox 4"/>
          <p:cNvSpPr txBox="1"/>
          <p:nvPr/>
        </p:nvSpPr>
        <p:spPr>
          <a:xfrm>
            <a:off x="457200" y="4876800"/>
            <a:ext cx="8305800" cy="1384995"/>
          </a:xfrm>
          <a:prstGeom prst="rect">
            <a:avLst/>
          </a:prstGeom>
          <a:noFill/>
        </p:spPr>
        <p:txBody>
          <a:bodyPr wrap="square" rtlCol="0">
            <a:spAutoFit/>
          </a:bodyPr>
          <a:lstStyle/>
          <a:p>
            <a:pPr algn="ctr"/>
            <a:r>
              <a:rPr lang="en-US" sz="2800" dirty="0" smtClean="0"/>
              <a:t>Funding: </a:t>
            </a:r>
          </a:p>
          <a:p>
            <a:pPr algn="ctr"/>
            <a:r>
              <a:rPr lang="en-US" sz="2800" dirty="0" smtClean="0"/>
              <a:t>NSF Graduate Fellowship, NSF, </a:t>
            </a:r>
          </a:p>
          <a:p>
            <a:pPr algn="ctr"/>
            <a:r>
              <a:rPr lang="en-US" sz="2800" dirty="0" smtClean="0"/>
              <a:t>DARPA,  Adobe, Intel, Microsoft</a:t>
            </a:r>
            <a:endParaRPr lang="en-US" sz="2800"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smtClean="0"/>
              <a:t>Cycles</a:t>
            </a:r>
            <a:endParaRPr lang="en-US" sz="2800" dirty="0"/>
          </a:p>
        </p:txBody>
      </p:sp>
      <p:pic>
        <p:nvPicPr>
          <p:cNvPr id="4" name="Content Placeholder 3" descr="tool_1.png"/>
          <p:cNvPicPr>
            <a:picLocks noGrp="1" noChangeAspect="1"/>
          </p:cNvPicPr>
          <p:nvPr>
            <p:ph idx="1"/>
          </p:nvPr>
        </p:nvPicPr>
        <p:blipFill>
          <a:blip r:embed="rId3" cstate="print"/>
          <a:stretch>
            <a:fillRect/>
          </a:stretch>
        </p:blipFill>
        <p:spPr>
          <a:xfrm>
            <a:off x="457200" y="533400"/>
            <a:ext cx="8240483" cy="6071935"/>
          </a:xfrm>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dirty="0" smtClean="0"/>
              <a:t>Acyclic Paths</a:t>
            </a:r>
            <a:endParaRPr lang="en-US" sz="2800" dirty="0"/>
          </a:p>
        </p:txBody>
      </p:sp>
      <p:pic>
        <p:nvPicPr>
          <p:cNvPr id="4" name="Content Placeholder 3" descr="tool_1.png"/>
          <p:cNvPicPr>
            <a:picLocks noGrp="1" noChangeAspect="1"/>
          </p:cNvPicPr>
          <p:nvPr>
            <p:ph idx="1"/>
          </p:nvPr>
        </p:nvPicPr>
        <p:blipFill>
          <a:blip r:embed="rId3" cstate="print"/>
          <a:stretch>
            <a:fillRect/>
          </a:stretch>
        </p:blipFill>
        <p:spPr>
          <a:xfrm>
            <a:off x="457200" y="533400"/>
            <a:ext cx="8240483" cy="6071935"/>
          </a:xfrm>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Player Tracking</a:t>
            </a:r>
            <a:endParaRPr lang="en-US" dirty="0"/>
          </a:p>
        </p:txBody>
      </p:sp>
      <p:pic>
        <p:nvPicPr>
          <p:cNvPr id="76802" name="Picture 2" descr="C:\Documents and Settings\Erik\My Documents\Flex Builder 3\Fractions Game\FDG2010\uncompressed images\SR_player_multiple_levels.PNG"/>
          <p:cNvPicPr>
            <a:picLocks noChangeAspect="1" noChangeArrowheads="1"/>
          </p:cNvPicPr>
          <p:nvPr/>
        </p:nvPicPr>
        <p:blipFill>
          <a:blip r:embed="rId3" cstate="print"/>
          <a:srcRect/>
          <a:stretch>
            <a:fillRect/>
          </a:stretch>
        </p:blipFill>
        <p:spPr bwMode="auto">
          <a:xfrm>
            <a:off x="914400" y="1447800"/>
            <a:ext cx="7285312" cy="4955902"/>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Fraction games agai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2767</TotalTime>
  <Words>4615</Words>
  <Application>Microsoft Office PowerPoint</Application>
  <PresentationFormat>On-screen Show (4:3)</PresentationFormat>
  <Paragraphs>472</Paragraphs>
  <Slides>99</Slides>
  <Notes>99</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Fraction games again2</vt:lpstr>
      <vt:lpstr>Gameplay Analysis through  State Projection</vt:lpstr>
      <vt:lpstr>We want to know how people play</vt:lpstr>
      <vt:lpstr>We want to know how people play</vt:lpstr>
      <vt:lpstr>We want to know how people play</vt:lpstr>
      <vt:lpstr>We want to find…</vt:lpstr>
      <vt:lpstr>We want to find…</vt:lpstr>
      <vt:lpstr>We want to find…</vt:lpstr>
      <vt:lpstr>We want to find…</vt:lpstr>
      <vt:lpstr>Patterns in data</vt:lpstr>
      <vt:lpstr>Patterns in data</vt:lpstr>
      <vt:lpstr>Traditional Playtesting</vt:lpstr>
      <vt:lpstr>Statistical Methods</vt:lpstr>
      <vt:lpstr>Statistical Methods</vt:lpstr>
      <vt:lpstr>Visual Data Mining</vt:lpstr>
      <vt:lpstr>Visual Data Mining</vt:lpstr>
      <vt:lpstr>Visual Data Mining</vt:lpstr>
      <vt:lpstr>But what about?</vt:lpstr>
      <vt:lpstr>But what about?</vt:lpstr>
      <vt:lpstr>But what about?</vt:lpstr>
      <vt:lpstr>But what about?</vt:lpstr>
      <vt:lpstr>“Playtraces”</vt:lpstr>
      <vt:lpstr>“Playtraces”</vt:lpstr>
      <vt:lpstr>“Playtraces”</vt:lpstr>
      <vt:lpstr>“Playtraces”</vt:lpstr>
      <vt:lpstr>Refraction</vt:lpstr>
      <vt:lpstr>Refraction</vt:lpstr>
      <vt:lpstr>Slide 27</vt:lpstr>
      <vt:lpstr>Slide 28</vt:lpstr>
      <vt:lpstr>Slide 29</vt:lpstr>
      <vt:lpstr>Slide 30</vt:lpstr>
      <vt:lpstr>Slide 31</vt:lpstr>
      <vt:lpstr>Slide 32</vt:lpstr>
      <vt:lpstr>Classic Multidimensional Scaling</vt:lpstr>
      <vt:lpstr>State Distance</vt:lpstr>
      <vt:lpstr>State Distance</vt:lpstr>
      <vt:lpstr>State Distance</vt:lpstr>
      <vt:lpstr>State Distance</vt:lpstr>
      <vt:lpstr>Action Distance</vt:lpstr>
      <vt:lpstr>State Distance</vt:lpstr>
      <vt:lpstr>Distance to Goal</vt:lpstr>
      <vt:lpstr>Distance Functions</vt:lpstr>
      <vt:lpstr>Refraction Distance Function</vt:lpstr>
      <vt:lpstr>Playtracer Framework</vt:lpstr>
      <vt:lpstr>Easy level</vt:lpstr>
      <vt:lpstr>Difficult level</vt:lpstr>
      <vt:lpstr>Failure</vt:lpstr>
      <vt:lpstr>Slide 47</vt:lpstr>
      <vt:lpstr>Chance To Win</vt:lpstr>
      <vt:lpstr>Chance To Win</vt:lpstr>
      <vt:lpstr>Evaluation</vt:lpstr>
      <vt:lpstr>Evaluation</vt:lpstr>
      <vt:lpstr>Evaluation</vt:lpstr>
      <vt:lpstr>Evaluation</vt:lpstr>
      <vt:lpstr>Evaluation</vt:lpstr>
      <vt:lpstr>Analysis</vt:lpstr>
      <vt:lpstr>Analysis</vt:lpstr>
      <vt:lpstr>Analysis</vt:lpstr>
      <vt:lpstr>Analysis</vt:lpstr>
      <vt:lpstr>Analysis</vt:lpstr>
      <vt:lpstr>Level 2</vt:lpstr>
      <vt:lpstr>Level 2 Solution</vt:lpstr>
      <vt:lpstr>Level 2 Solution</vt:lpstr>
      <vt:lpstr>Level 2 Visualization</vt:lpstr>
      <vt:lpstr>Level 2 Visualization</vt:lpstr>
      <vt:lpstr>Confusion: Hitting target from wrong side</vt:lpstr>
      <vt:lpstr>Slide 66</vt:lpstr>
      <vt:lpstr>Slide 67</vt:lpstr>
      <vt:lpstr>Confusion: Using pieces incorrectly</vt:lpstr>
      <vt:lpstr>Confusion: Using pieces incorrectly</vt:lpstr>
      <vt:lpstr>Confusion: Using pieces incorrectly</vt:lpstr>
      <vt:lpstr>Confusion: Using pieces incorrectly</vt:lpstr>
      <vt:lpstr>Analysis</vt:lpstr>
      <vt:lpstr>Level 4</vt:lpstr>
      <vt:lpstr>Level 4 Solution</vt:lpstr>
      <vt:lpstr>Level 4 Visualization</vt:lpstr>
      <vt:lpstr>Level 4 Visualization</vt:lpstr>
      <vt:lpstr>Level 4 Visualization</vt:lpstr>
      <vt:lpstr>Hypothesis: Satisfy bottom target</vt:lpstr>
      <vt:lpstr>Hypothesis: Get laser near targets</vt:lpstr>
      <vt:lpstr>Hypothesis: Overload bottom target</vt:lpstr>
      <vt:lpstr>Analysis</vt:lpstr>
      <vt:lpstr>Level 4 Visualization</vt:lpstr>
      <vt:lpstr>Level 4 Visualization</vt:lpstr>
      <vt:lpstr>Design flaw: Deadly state</vt:lpstr>
      <vt:lpstr>Slide 85</vt:lpstr>
      <vt:lpstr>Limitations</vt:lpstr>
      <vt:lpstr>Limitations</vt:lpstr>
      <vt:lpstr>Limitations</vt:lpstr>
      <vt:lpstr>Limitations</vt:lpstr>
      <vt:lpstr>Conclusions</vt:lpstr>
      <vt:lpstr>Conclusions</vt:lpstr>
      <vt:lpstr>Big Open Problems</vt:lpstr>
      <vt:lpstr>Big Open Problems</vt:lpstr>
      <vt:lpstr>Big Open Problems</vt:lpstr>
      <vt:lpstr>Big Open Problems</vt:lpstr>
      <vt:lpstr>Acknowledgements</vt:lpstr>
      <vt:lpstr>Cycles</vt:lpstr>
      <vt:lpstr>Acyclic Paths</vt:lpstr>
      <vt:lpstr>Player Tracking</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Gameplay Analysis through  State Projection</dc:title>
  <dc:creator> </dc:creator>
  <cp:lastModifiedBy>cse</cp:lastModifiedBy>
  <cp:revision>384</cp:revision>
  <dcterms:created xsi:type="dcterms:W3CDTF">2010-02-18T02:48:52Z</dcterms:created>
  <dcterms:modified xsi:type="dcterms:W3CDTF">2010-06-23T20:27:11Z</dcterms:modified>
</cp:coreProperties>
</file>