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1"/>
  </p:notesMasterIdLst>
  <p:sldIdLst>
    <p:sldId id="256" r:id="rId2"/>
    <p:sldId id="276" r:id="rId3"/>
    <p:sldId id="278" r:id="rId4"/>
    <p:sldId id="544" r:id="rId5"/>
    <p:sldId id="279" r:id="rId6"/>
    <p:sldId id="535" r:id="rId7"/>
    <p:sldId id="537" r:id="rId8"/>
    <p:sldId id="470" r:id="rId9"/>
    <p:sldId id="649" r:id="rId10"/>
    <p:sldId id="475" r:id="rId11"/>
    <p:sldId id="464" r:id="rId12"/>
    <p:sldId id="465" r:id="rId13"/>
    <p:sldId id="260" r:id="rId14"/>
    <p:sldId id="289" r:id="rId15"/>
    <p:sldId id="476" r:id="rId16"/>
    <p:sldId id="298" r:id="rId17"/>
    <p:sldId id="477" r:id="rId18"/>
    <p:sldId id="478" r:id="rId19"/>
    <p:sldId id="479" r:id="rId20"/>
    <p:sldId id="483" r:id="rId21"/>
    <p:sldId id="546" r:id="rId22"/>
    <p:sldId id="547" r:id="rId23"/>
    <p:sldId id="551" r:id="rId24"/>
    <p:sldId id="550" r:id="rId25"/>
    <p:sldId id="489" r:id="rId26"/>
    <p:sldId id="490" r:id="rId27"/>
    <p:sldId id="491" r:id="rId28"/>
    <p:sldId id="304" r:id="rId29"/>
    <p:sldId id="493" r:id="rId30"/>
    <p:sldId id="552" r:id="rId31"/>
    <p:sldId id="567" r:id="rId32"/>
    <p:sldId id="569" r:id="rId33"/>
    <p:sldId id="568" r:id="rId34"/>
    <p:sldId id="433" r:id="rId35"/>
    <p:sldId id="597" r:id="rId36"/>
    <p:sldId id="598" r:id="rId37"/>
    <p:sldId id="599" r:id="rId38"/>
    <p:sldId id="601" r:id="rId39"/>
    <p:sldId id="602" r:id="rId40"/>
    <p:sldId id="585" r:id="rId41"/>
    <p:sldId id="607" r:id="rId42"/>
    <p:sldId id="584" r:id="rId43"/>
    <p:sldId id="588" r:id="rId44"/>
    <p:sldId id="589" r:id="rId45"/>
    <p:sldId id="571" r:id="rId46"/>
    <p:sldId id="608" r:id="rId47"/>
    <p:sldId id="611" r:id="rId48"/>
    <p:sldId id="615" r:id="rId49"/>
    <p:sldId id="616" r:id="rId50"/>
    <p:sldId id="614" r:id="rId51"/>
    <p:sldId id="613" r:id="rId52"/>
    <p:sldId id="501" r:id="rId53"/>
    <p:sldId id="646" r:id="rId54"/>
    <p:sldId id="518" r:id="rId55"/>
    <p:sldId id="624" r:id="rId56"/>
    <p:sldId id="626" r:id="rId57"/>
    <p:sldId id="647" r:id="rId58"/>
    <p:sldId id="625" r:id="rId59"/>
    <p:sldId id="517" r:id="rId60"/>
    <p:sldId id="629" r:id="rId61"/>
    <p:sldId id="628" r:id="rId62"/>
    <p:sldId id="516" r:id="rId63"/>
    <p:sldId id="641" r:id="rId64"/>
    <p:sldId id="522" r:id="rId65"/>
    <p:sldId id="637" r:id="rId66"/>
    <p:sldId id="639" r:id="rId67"/>
    <p:sldId id="640" r:id="rId68"/>
    <p:sldId id="512" r:id="rId69"/>
    <p:sldId id="326" r:id="rId70"/>
    <p:sldId id="525" r:id="rId71"/>
    <p:sldId id="312" r:id="rId72"/>
    <p:sldId id="264" r:id="rId73"/>
    <p:sldId id="306" r:id="rId74"/>
    <p:sldId id="268" r:id="rId75"/>
    <p:sldId id="557" r:id="rId76"/>
    <p:sldId id="271" r:id="rId77"/>
    <p:sldId id="313" r:id="rId78"/>
    <p:sldId id="265" r:id="rId79"/>
    <p:sldId id="559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790" autoAdjust="0"/>
    <p:restoredTop sz="93310" autoAdjust="0"/>
  </p:normalViewPr>
  <p:slideViewPr>
    <p:cSldViewPr>
      <p:cViewPr>
        <p:scale>
          <a:sx n="70" d="100"/>
          <a:sy n="70" d="100"/>
        </p:scale>
        <p:origin x="-3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DB66A-C4C4-4742-9548-37FB97B02091}" type="datetimeFigureOut">
              <a:rPr lang="en-US" smtClean="0"/>
              <a:pPr/>
              <a:t>10/3/2009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F9D55-1E70-47F6-93B0-A616178FC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Remove bullets and put text </a:t>
            </a:r>
            <a:r>
              <a:rPr lang="en-US" dirty="0" err="1" smtClean="0"/>
              <a:t>behing</a:t>
            </a:r>
            <a:r>
              <a:rPr lang="en-US" baseline="0" dirty="0" smtClean="0"/>
              <a:t> each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Remove bullets and put text </a:t>
            </a:r>
            <a:r>
              <a:rPr lang="en-US" dirty="0" err="1" smtClean="0"/>
              <a:t>behing</a:t>
            </a:r>
            <a:r>
              <a:rPr lang="en-US" baseline="0" dirty="0" smtClean="0"/>
              <a:t> each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Hernandez is the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explain the algorithm then</a:t>
            </a:r>
            <a:r>
              <a:rPr lang="en-US" baseline="0" dirty="0" smtClean="0"/>
              <a:t> differences from competing approaches.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explain the algorithm then</a:t>
            </a:r>
            <a:r>
              <a:rPr lang="en-US" baseline="0" dirty="0" smtClean="0"/>
              <a:t> differences from competing approaches.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explain the algorithm then</a:t>
            </a:r>
            <a:r>
              <a:rPr lang="en-US" baseline="0" dirty="0" smtClean="0"/>
              <a:t> differences from competing approaches.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explain the algorithm then</a:t>
            </a:r>
            <a:r>
              <a:rPr lang="en-US" baseline="0" dirty="0" smtClean="0"/>
              <a:t> differences from competing approaches.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explain the algorithm then</a:t>
            </a:r>
            <a:r>
              <a:rPr lang="en-US" baseline="0" dirty="0" smtClean="0"/>
              <a:t> differences from competing approaches.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Binary is smoothness defined as neighboring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voxels</a:t>
            </a:r>
            <a:r>
              <a:rPr kumimoji="1" lang="en-US" altLang="ja-JP" baseline="0" dirty="0" smtClean="0"/>
              <a:t> having the same label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 here how</a:t>
            </a:r>
            <a:r>
              <a:rPr lang="en-US" baseline="0" dirty="0" smtClean="0"/>
              <a:t> typical approaches do, and why they do not 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about 4d neighborhood,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Put texts at the bottom of the figures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 here how</a:t>
            </a:r>
            <a:r>
              <a:rPr lang="en-US" baseline="0" dirty="0" smtClean="0"/>
              <a:t> typical approaches do, and why they do not 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about 4d neighborhood,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Put texts at the bottom of the figures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 here how</a:t>
            </a:r>
            <a:r>
              <a:rPr lang="en-US" baseline="0" dirty="0" smtClean="0"/>
              <a:t> typical approaches do, and why they do not 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about 4d neighborhood,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Put texts at the bottom of the figures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 here how</a:t>
            </a:r>
            <a:r>
              <a:rPr lang="en-US" baseline="0" dirty="0" smtClean="0"/>
              <a:t> typical approaches do, and why they do not 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about 4d neighborhood,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Put texts at the bottom of the figures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 here how</a:t>
            </a:r>
            <a:r>
              <a:rPr lang="en-US" baseline="0" dirty="0" smtClean="0"/>
              <a:t> typical approaches do, and why they do not 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about 4d neighborhood,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Put texts at the bottom of the figures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 here how</a:t>
            </a:r>
            <a:r>
              <a:rPr lang="en-US" baseline="0" dirty="0" smtClean="0"/>
              <a:t> typical approaches do, and why they do not 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about 4d neighborhood,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Put texts at the bottom of the figures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 here how</a:t>
            </a:r>
            <a:r>
              <a:rPr lang="en-US" baseline="0" dirty="0" smtClean="0"/>
              <a:t> typical approaches do, and why they do not 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about 4d neighborhood,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Put texts at the bottom of the figures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only show final 3D models here and please</a:t>
            </a:r>
            <a:r>
              <a:rPr lang="en-US" baseline="0" dirty="0" smtClean="0"/>
              <a:t> refer to the paper for more details.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Remove bullets and put text </a:t>
            </a:r>
            <a:r>
              <a:rPr lang="en-US" dirty="0" err="1" smtClean="0"/>
              <a:t>behing</a:t>
            </a:r>
            <a:r>
              <a:rPr lang="en-US" baseline="0" dirty="0" smtClean="0"/>
              <a:t> each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F9D55-1E70-47F6-93B0-A616178FCA9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168E-236B-4303-BD5E-B3DD486A310B}" type="datetimeFigureOut">
              <a:rPr lang="en-US" smtClean="0"/>
              <a:pPr/>
              <a:t>10/3/2009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7074-A620-4FAB-B02D-067B1DB6E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168E-236B-4303-BD5E-B3DD486A310B}" type="datetimeFigureOut">
              <a:rPr lang="en-US" smtClean="0"/>
              <a:pPr/>
              <a:t>10/3/2009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7074-A620-4FAB-B02D-067B1DB6E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168E-236B-4303-BD5E-B3DD486A310B}" type="datetimeFigureOut">
              <a:rPr lang="en-US" smtClean="0"/>
              <a:pPr/>
              <a:t>10/3/2009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7074-A620-4FAB-B02D-067B1DB6E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168E-236B-4303-BD5E-B3DD486A310B}" type="datetimeFigureOut">
              <a:rPr lang="en-US" smtClean="0"/>
              <a:pPr/>
              <a:t>10/3/2009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7074-A620-4FAB-B02D-067B1DB6E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168E-236B-4303-BD5E-B3DD486A310B}" type="datetimeFigureOut">
              <a:rPr lang="en-US" smtClean="0"/>
              <a:pPr/>
              <a:t>10/3/2009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7074-A620-4FAB-B02D-067B1DB6E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168E-236B-4303-BD5E-B3DD486A310B}" type="datetimeFigureOut">
              <a:rPr lang="en-US" smtClean="0"/>
              <a:pPr/>
              <a:t>10/3/2009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7074-A620-4FAB-B02D-067B1DB6E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168E-236B-4303-BD5E-B3DD486A310B}" type="datetimeFigureOut">
              <a:rPr lang="en-US" smtClean="0"/>
              <a:pPr/>
              <a:t>10/3/2009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7074-A620-4FAB-B02D-067B1DB6E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168E-236B-4303-BD5E-B3DD486A310B}" type="datetimeFigureOut">
              <a:rPr lang="en-US" smtClean="0"/>
              <a:pPr/>
              <a:t>10/3/2009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7074-A620-4FAB-B02D-067B1DB6E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168E-236B-4303-BD5E-B3DD486A310B}" type="datetimeFigureOut">
              <a:rPr lang="en-US" smtClean="0"/>
              <a:pPr/>
              <a:t>10/3/2009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7074-A620-4FAB-B02D-067B1DB6E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168E-236B-4303-BD5E-B3DD486A310B}" type="datetimeFigureOut">
              <a:rPr lang="en-US" smtClean="0"/>
              <a:pPr/>
              <a:t>10/3/2009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7074-A620-4FAB-B02D-067B1DB6E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168E-236B-4303-BD5E-B3DD486A310B}" type="datetimeFigureOut">
              <a:rPr lang="en-US" smtClean="0"/>
              <a:pPr/>
              <a:t>10/3/2009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7074-A620-4FAB-B02D-067B1DB6E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0168E-236B-4303-BD5E-B3DD486A310B}" type="datetimeFigureOut">
              <a:rPr lang="en-US" smtClean="0"/>
              <a:pPr/>
              <a:t>10/3/2009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37074-A620-4FAB-B02D-067B1DB6E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jpe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video" Target="file:///C:\Users\graildemo\Desktop\talk-iccv09\rhouse-short.m1v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10" Type="http://schemas.openxmlformats.org/officeDocument/2006/relationships/image" Target="../media/image11.jpeg"/><Relationship Id="rId4" Type="http://schemas.openxmlformats.org/officeDocument/2006/relationships/notesSlide" Target="../notesSlides/notesSlide26.xml"/><Relationship Id="rId9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3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video" Target="file:///C:\Users\graildemo\Desktop\talk-iccv09\rhouse-short.m1v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graildemo\Desktop\talk-iccv09\henry-final.m1v" TargetMode="External"/><Relationship Id="rId1" Type="http://schemas.openxmlformats.org/officeDocument/2006/relationships/tags" Target="../tags/tag10.xml"/><Relationship Id="rId5" Type="http://schemas.openxmlformats.org/officeDocument/2006/relationships/image" Target="../media/image71.png"/><Relationship Id="rId4" Type="http://schemas.openxmlformats.org/officeDocument/2006/relationships/notesSlide" Target="../notesSlides/notesSlide5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raildemo\Desktop\talk-iccv09\henry-final.m1v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Relationship Id="rId9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r>
              <a:rPr lang="en-US" dirty="0" smtClean="0"/>
              <a:t>Reconstructing Building Interiors from Images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3581400"/>
            <a:ext cx="7543800" cy="2286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Yasutaka Furukawa    Brian </a:t>
            </a:r>
            <a:r>
              <a:rPr lang="en-US" dirty="0" err="1" smtClean="0"/>
              <a:t>Curless</a:t>
            </a:r>
            <a:r>
              <a:rPr lang="en-US" dirty="0" smtClean="0"/>
              <a:t>    Steven M. Seitz</a:t>
            </a:r>
            <a:br>
              <a:rPr lang="en-US" dirty="0" smtClean="0"/>
            </a:br>
            <a:r>
              <a:rPr lang="en-US" dirty="0" smtClean="0"/>
              <a:t>University of Washington, Seattle, USA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Richard </a:t>
            </a:r>
            <a:r>
              <a:rPr lang="en-US" dirty="0" err="1" smtClean="0"/>
              <a:t>Szeliski</a:t>
            </a:r>
            <a:endParaRPr lang="en-US" dirty="0" smtClean="0"/>
          </a:p>
          <a:p>
            <a:r>
              <a:rPr lang="en-US" dirty="0" smtClean="0"/>
              <a:t>Microsoft Research, Redmond, USA</a:t>
            </a:r>
            <a:endParaRPr lang="en-US" dirty="0"/>
          </a:p>
        </p:txBody>
      </p:sp>
    </p:spTree>
  </p:cSld>
  <p:clrMapOvr>
    <a:masterClrMapping/>
  </p:clrMapOvr>
  <p:transition advTm="1671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Challenges – Indoor Reconstruction</a:t>
            </a:r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86" y="1295400"/>
            <a:ext cx="3421014" cy="228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3581400"/>
            <a:ext cx="2449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Texture-poor surfaces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Tm="1078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Challenges – Indoor Reconstruction</a:t>
            </a:r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86" y="1295400"/>
            <a:ext cx="3421014" cy="228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3581400"/>
            <a:ext cx="2449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Texture-poor surfaces</a:t>
            </a:r>
            <a:endParaRPr lang="en-US" sz="20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95400"/>
            <a:ext cx="33909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76423" y="3581400"/>
            <a:ext cx="2395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Complicated visibility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Tm="6516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Challenges – Indoor Reconstruction</a:t>
            </a:r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86" y="1295400"/>
            <a:ext cx="3421014" cy="228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3581400"/>
            <a:ext cx="2449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Texture-poor surfaces</a:t>
            </a:r>
            <a:endParaRPr lang="en-US" sz="20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95400"/>
            <a:ext cx="33909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76423" y="3581400"/>
            <a:ext cx="2395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Complicated visibility</a:t>
            </a:r>
            <a:endParaRPr lang="en-US" sz="20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576125" y="3050299"/>
            <a:ext cx="199174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90238" y="6016824"/>
            <a:ext cx="3181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</a:rPr>
              <a:t>Prevalence of thin structures</a:t>
            </a:r>
          </a:p>
          <a:p>
            <a:pPr algn="ctr"/>
            <a:r>
              <a:rPr lang="en-US" sz="2000" dirty="0" smtClean="0">
                <a:solidFill>
                  <a:srgbClr val="FFC000"/>
                </a:solidFill>
              </a:rPr>
              <a:t>(doors, walls, tables)</a:t>
            </a:r>
          </a:p>
        </p:txBody>
      </p:sp>
    </p:spTree>
  </p:cSld>
  <p:clrMapOvr>
    <a:masterClrMapping/>
  </p:clrMapOvr>
  <p:transition advTm="16579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pipeline (system contribution)</a:t>
            </a:r>
          </a:p>
          <a:p>
            <a:r>
              <a:rPr lang="en-US" dirty="0" smtClean="0"/>
              <a:t>Algorithmic details </a:t>
            </a:r>
            <a:r>
              <a:rPr lang="en-US" sz="2800" dirty="0" smtClean="0"/>
              <a:t>(technical contribution)</a:t>
            </a:r>
            <a:endParaRPr lang="en-US" dirty="0" smtClean="0"/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 and future work</a:t>
            </a:r>
            <a:endParaRPr lang="en-US" dirty="0"/>
          </a:p>
        </p:txBody>
      </p:sp>
    </p:spTree>
  </p:cSld>
  <p:clrMapOvr>
    <a:masterClrMapping/>
  </p:clrMapOvr>
  <p:transition advTm="1851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pipeline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1" y="3359188"/>
            <a:ext cx="1645715" cy="109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3359188"/>
            <a:ext cx="1645715" cy="109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1" y="2216188"/>
            <a:ext cx="1645715" cy="109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1" y="2216188"/>
            <a:ext cx="1645715" cy="109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2216188"/>
            <a:ext cx="1645715" cy="109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114800" y="1748135"/>
            <a:ext cx="1070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Images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1" y="3359188"/>
            <a:ext cx="1645715" cy="109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22008" y="5105400"/>
            <a:ext cx="84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395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-0.21996 0.4659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2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-0.21909 0.3002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1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40295 0.466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2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8702E-6 L -0.4033 0.300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1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0833E-6 L -0.5875 0.4681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" y="2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8702E-6 L -0.58646 0.3006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" y="15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8437" y="1828801"/>
            <a:ext cx="4030963" cy="25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pipeline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07900" y="1367135"/>
            <a:ext cx="3064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Structure-from-Motion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886" y="5414534"/>
            <a:ext cx="1645715" cy="109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22008" y="5105400"/>
            <a:ext cx="84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81770" y="4343400"/>
            <a:ext cx="48286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Bundler by Noah </a:t>
            </a:r>
            <a:r>
              <a:rPr lang="en-US" sz="1600" dirty="0" err="1" smtClean="0"/>
              <a:t>Snavely</a:t>
            </a:r>
            <a:endParaRPr lang="en-US" sz="1600" dirty="0" smtClean="0"/>
          </a:p>
          <a:p>
            <a:r>
              <a:rPr lang="en-US" sz="1600" dirty="0" smtClean="0"/>
              <a:t>Structure from Motion for unordered image collections</a:t>
            </a:r>
          </a:p>
          <a:p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http://phototour.cs.washington.edu/bundler/</a:t>
            </a:r>
          </a:p>
        </p:txBody>
      </p:sp>
    </p:spTree>
  </p:cSld>
  <p:clrMapOvr>
    <a:masterClrMapping/>
  </p:clrMapOvr>
  <p:transition advTm="7875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pipeline</a:t>
            </a: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410200"/>
            <a:ext cx="1756055" cy="109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886" y="5414534"/>
            <a:ext cx="1645715" cy="109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22008" y="5105400"/>
            <a:ext cx="84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78368" y="51054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SFM</a:t>
            </a:r>
            <a:endParaRPr lang="en-US" dirty="0"/>
          </a:p>
        </p:txBody>
      </p:sp>
    </p:spTree>
  </p:cSld>
  <p:clrMapOvr>
    <a:masterClrMapping/>
  </p:clrMapOvr>
  <p:transition advTm="1141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pipeline</a:t>
            </a: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410200"/>
            <a:ext cx="1756055" cy="109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886" y="5414534"/>
            <a:ext cx="1645715" cy="109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22008" y="5105400"/>
            <a:ext cx="84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78368" y="51054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SFM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2047" y="1717596"/>
            <a:ext cx="4043450" cy="253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72971" y="4271665"/>
            <a:ext cx="4094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PMVS by Yasutaka Furukawa and Jean Ponce</a:t>
            </a:r>
          </a:p>
          <a:p>
            <a:r>
              <a:rPr lang="en-US" sz="1600" dirty="0" smtClean="0"/>
              <a:t>Patch-based Multi-View Stereo Software</a:t>
            </a:r>
          </a:p>
          <a:p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http://grail.cs.washington.edu/software/pmvs/</a:t>
            </a:r>
            <a:endParaRPr 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1219200"/>
            <a:ext cx="2412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Multi-view Stereo</a:t>
            </a:r>
          </a:p>
        </p:txBody>
      </p:sp>
    </p:spTree>
  </p:cSld>
  <p:clrMapOvr>
    <a:masterClrMapping/>
  </p:clrMapOvr>
  <p:transition advTm="7547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pipeline</a:t>
            </a: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410200"/>
            <a:ext cx="1756055" cy="109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886" y="5414534"/>
            <a:ext cx="1645715" cy="109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22008" y="5105400"/>
            <a:ext cx="84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78368" y="51054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SFM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5410200"/>
            <a:ext cx="1752600" cy="109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207168" y="5105400"/>
            <a:ext cx="61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MVS</a:t>
            </a:r>
            <a:endParaRPr lang="en-US" dirty="0"/>
          </a:p>
        </p:txBody>
      </p:sp>
    </p:spTree>
  </p:cSld>
  <p:clrMapOvr>
    <a:masterClrMapping/>
  </p:clrMapOvr>
  <p:transition advTm="1031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pipeline</a:t>
            </a: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410200"/>
            <a:ext cx="1756055" cy="109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886" y="5414534"/>
            <a:ext cx="1645715" cy="109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22008" y="5105400"/>
            <a:ext cx="84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78368" y="51054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SFM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5410200"/>
            <a:ext cx="1752600" cy="109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207168" y="5105400"/>
            <a:ext cx="61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MVS</a:t>
            </a:r>
            <a:endParaRPr lang="en-US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1905000"/>
            <a:ext cx="44005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279349" y="1066800"/>
            <a:ext cx="3777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Manhattan-world Stereo</a:t>
            </a:r>
          </a:p>
          <a:p>
            <a:pPr algn="ctr"/>
            <a:r>
              <a:rPr lang="en-US" sz="2400" dirty="0" smtClean="0"/>
              <a:t>[Furukawa et al., CVPR 2009]</a:t>
            </a:r>
          </a:p>
        </p:txBody>
      </p:sp>
    </p:spTree>
  </p:cSld>
  <p:clrMapOvr>
    <a:masterClrMapping/>
  </p:clrMapOvr>
  <p:transition advTm="24922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Reconstruction &amp; Visualization</a:t>
            </a:r>
            <a:br>
              <a:rPr lang="en-US" sz="4000" dirty="0" smtClean="0"/>
            </a:br>
            <a:r>
              <a:rPr lang="en-US" sz="4000" dirty="0" smtClean="0"/>
              <a:t>of Architectural Scenes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Manual (semi-automatic)</a:t>
            </a:r>
          </a:p>
          <a:p>
            <a:pPr lvl="1"/>
            <a:r>
              <a:rPr lang="en-US" sz="2400" dirty="0" smtClean="0"/>
              <a:t>Google Earth &amp; Virtual Earth</a:t>
            </a:r>
          </a:p>
          <a:p>
            <a:pPr lvl="1"/>
            <a:r>
              <a:rPr lang="en-US" sz="2400" dirty="0" smtClean="0"/>
              <a:t>Façade</a:t>
            </a:r>
            <a:r>
              <a:rPr lang="en-US" sz="2400" b="1" dirty="0" smtClean="0"/>
              <a:t> </a:t>
            </a:r>
            <a:r>
              <a:rPr lang="en-US" sz="2400" dirty="0" smtClean="0"/>
              <a:t>[</a:t>
            </a:r>
            <a:r>
              <a:rPr lang="en-US" sz="2400" dirty="0" err="1" smtClean="0"/>
              <a:t>Debevec</a:t>
            </a:r>
            <a:r>
              <a:rPr lang="en-US" sz="2400" dirty="0" smtClean="0"/>
              <a:t> et al., 1996]</a:t>
            </a:r>
          </a:p>
          <a:p>
            <a:pPr lvl="1"/>
            <a:r>
              <a:rPr lang="en-US" sz="2400" dirty="0" err="1" smtClean="0"/>
              <a:t>CityEngine</a:t>
            </a:r>
            <a:r>
              <a:rPr lang="en-US" sz="2400" dirty="0" smtClean="0"/>
              <a:t> [</a:t>
            </a:r>
            <a:r>
              <a:rPr lang="en-US" sz="2400" dirty="0" err="1" smtClean="0"/>
              <a:t>Müller</a:t>
            </a:r>
            <a:r>
              <a:rPr lang="en-US" sz="2400" dirty="0" smtClean="0"/>
              <a:t> et al., 2006, 2007]</a:t>
            </a:r>
          </a:p>
          <a:p>
            <a:r>
              <a:rPr lang="en-US" sz="2800" dirty="0" smtClean="0"/>
              <a:t>Automatic</a:t>
            </a:r>
          </a:p>
          <a:p>
            <a:pPr lvl="1"/>
            <a:r>
              <a:rPr lang="en-US" sz="2400" dirty="0" smtClean="0"/>
              <a:t>Ground-level images </a:t>
            </a:r>
            <a:r>
              <a:rPr lang="en-US" sz="2000" dirty="0" smtClean="0"/>
              <a:t>[</a:t>
            </a:r>
            <a:r>
              <a:rPr lang="en-US" sz="2000" dirty="0" err="1" smtClean="0"/>
              <a:t>Cornelis</a:t>
            </a:r>
            <a:r>
              <a:rPr lang="en-US" sz="2000" dirty="0" smtClean="0"/>
              <a:t> et al., 2008, </a:t>
            </a:r>
            <a:r>
              <a:rPr lang="en-US" sz="2000" dirty="0" err="1" smtClean="0"/>
              <a:t>Pollefeys</a:t>
            </a:r>
            <a:r>
              <a:rPr lang="en-US" sz="2000" dirty="0" smtClean="0"/>
              <a:t> et al., 2008]</a:t>
            </a:r>
            <a:endParaRPr lang="en-US" sz="2400" dirty="0" smtClean="0"/>
          </a:p>
          <a:p>
            <a:pPr lvl="1"/>
            <a:r>
              <a:rPr lang="en-US" sz="2400" dirty="0" smtClean="0"/>
              <a:t>Aerial images </a:t>
            </a:r>
            <a:r>
              <a:rPr lang="en-US" sz="2000" dirty="0" smtClean="0"/>
              <a:t>[</a:t>
            </a:r>
            <a:r>
              <a:rPr lang="en-US" sz="2000" dirty="0" err="1" smtClean="0"/>
              <a:t>Zebedin</a:t>
            </a:r>
            <a:r>
              <a:rPr lang="en-US" sz="2000" dirty="0" smtClean="0"/>
              <a:t> et al., 2008]</a:t>
            </a:r>
            <a:endParaRPr lang="en-US" sz="2000" dirty="0"/>
          </a:p>
        </p:txBody>
      </p:sp>
      <p:pic>
        <p:nvPicPr>
          <p:cNvPr id="14338" name="Picture 2" descr="google_earth_ny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682" y="4876800"/>
            <a:ext cx="2118244" cy="15179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993" y="6389132"/>
            <a:ext cx="145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 Earth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9669" y="6389132"/>
            <a:ext cx="1415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Virtual Earth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876800"/>
            <a:ext cx="2026860" cy="152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datamining.typepad.com/photos/uncategorized/2007/05/29/v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1764" y="4876800"/>
            <a:ext cx="2194036" cy="152512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284660" y="6389132"/>
            <a:ext cx="14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Zebedin</a:t>
            </a:r>
            <a:r>
              <a:rPr lang="en-US" dirty="0" smtClean="0"/>
              <a:t> et al.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8725" y="4876802"/>
            <a:ext cx="2146875" cy="152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993323" y="6389132"/>
            <a:ext cx="1323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Müller</a:t>
            </a:r>
            <a:r>
              <a:rPr lang="en-US" dirty="0" smtClean="0"/>
              <a:t> et al.</a:t>
            </a:r>
            <a:endParaRPr lang="en-US" dirty="0"/>
          </a:p>
        </p:txBody>
      </p:sp>
    </p:spTree>
  </p:cSld>
  <p:clrMapOvr>
    <a:masterClrMapping/>
  </p:clrMapOvr>
  <p:transition advTm="540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05000"/>
            <a:ext cx="44005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pipeline</a:t>
            </a: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410200"/>
            <a:ext cx="1756055" cy="109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886" y="5414534"/>
            <a:ext cx="1645715" cy="109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22008" y="5105400"/>
            <a:ext cx="84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78368" y="51054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SFM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5410200"/>
            <a:ext cx="1752600" cy="109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207168" y="5105400"/>
            <a:ext cx="61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MVS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79349" y="1066800"/>
            <a:ext cx="3777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Manhattan-world Stereo</a:t>
            </a:r>
          </a:p>
          <a:p>
            <a:pPr algn="ctr"/>
            <a:r>
              <a:rPr lang="en-US" sz="2400" dirty="0" smtClean="0"/>
              <a:t>[Furukawa et al., CVPR 2009]</a:t>
            </a:r>
          </a:p>
        </p:txBody>
      </p:sp>
    </p:spTree>
  </p:cSld>
  <p:clrMapOvr>
    <a:masterClrMapping/>
  </p:clrMapOvr>
  <p:transition advTm="4531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05000"/>
            <a:ext cx="44005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pipeline</a:t>
            </a: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410200"/>
            <a:ext cx="1756055" cy="109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886" y="5414534"/>
            <a:ext cx="1645715" cy="109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22008" y="5105400"/>
            <a:ext cx="84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78368" y="51054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SFM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5410200"/>
            <a:ext cx="1752600" cy="109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207168" y="5105400"/>
            <a:ext cx="61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MVS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79349" y="1066800"/>
            <a:ext cx="3777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Manhattan-world Stereo</a:t>
            </a:r>
          </a:p>
          <a:p>
            <a:pPr algn="ctr"/>
            <a:r>
              <a:rPr lang="en-US" sz="2400" dirty="0" smtClean="0"/>
              <a:t>[Furukawa et al., CVPR 2009]</a:t>
            </a:r>
          </a:p>
        </p:txBody>
      </p:sp>
      <p:grpSp>
        <p:nvGrpSpPr>
          <p:cNvPr id="15" name="Group 10"/>
          <p:cNvGrpSpPr/>
          <p:nvPr/>
        </p:nvGrpSpPr>
        <p:grpSpPr>
          <a:xfrm rot="-900000">
            <a:off x="3538416" y="4150418"/>
            <a:ext cx="190042" cy="304067"/>
            <a:chOff x="1219200" y="3733800"/>
            <a:chExt cx="381000" cy="609600"/>
          </a:xfrm>
        </p:grpSpPr>
        <p:sp>
          <p:nvSpPr>
            <p:cNvPr id="18" name="Isosceles Triangle 17"/>
            <p:cNvSpPr/>
            <p:nvPr/>
          </p:nvSpPr>
          <p:spPr>
            <a:xfrm flipV="1">
              <a:off x="1219200" y="3733800"/>
              <a:ext cx="381000" cy="304800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95400" y="3962400"/>
              <a:ext cx="228600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advTm="3859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05000"/>
            <a:ext cx="44005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pipeline</a:t>
            </a: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410200"/>
            <a:ext cx="1756055" cy="109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886" y="5414534"/>
            <a:ext cx="1645715" cy="109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22008" y="5105400"/>
            <a:ext cx="84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78368" y="51054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SFM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5410200"/>
            <a:ext cx="1752600" cy="109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207168" y="5105400"/>
            <a:ext cx="61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MVS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79349" y="1066800"/>
            <a:ext cx="3777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Manhattan-world Stereo</a:t>
            </a:r>
          </a:p>
          <a:p>
            <a:pPr algn="ctr"/>
            <a:r>
              <a:rPr lang="en-US" sz="2400" dirty="0" smtClean="0"/>
              <a:t>[Furukawa et al., CVPR 2009]</a:t>
            </a:r>
          </a:p>
        </p:txBody>
      </p:sp>
      <p:grpSp>
        <p:nvGrpSpPr>
          <p:cNvPr id="3" name="Group 10"/>
          <p:cNvGrpSpPr/>
          <p:nvPr/>
        </p:nvGrpSpPr>
        <p:grpSpPr>
          <a:xfrm rot="-900000">
            <a:off x="3538416" y="4150418"/>
            <a:ext cx="190042" cy="304067"/>
            <a:chOff x="1219200" y="3733800"/>
            <a:chExt cx="381000" cy="609600"/>
          </a:xfrm>
        </p:grpSpPr>
        <p:sp>
          <p:nvSpPr>
            <p:cNvPr id="18" name="Isosceles Triangle 17"/>
            <p:cNvSpPr/>
            <p:nvPr/>
          </p:nvSpPr>
          <p:spPr>
            <a:xfrm flipV="1">
              <a:off x="1219200" y="3733800"/>
              <a:ext cx="381000" cy="304800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95400" y="3962400"/>
              <a:ext cx="228600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/>
          <p:cNvCxnSpPr/>
          <p:nvPr/>
        </p:nvCxnSpPr>
        <p:spPr>
          <a:xfrm rot="10800000">
            <a:off x="3657600" y="2630130"/>
            <a:ext cx="533400" cy="21437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3240480" y="3413760"/>
            <a:ext cx="417122" cy="16764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085529" y="3486291"/>
            <a:ext cx="255275" cy="10259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2819401" y="3505199"/>
            <a:ext cx="379201" cy="1524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078623" y="3931775"/>
            <a:ext cx="152404" cy="612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advTm="8969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05000"/>
            <a:ext cx="44005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pipeline</a:t>
            </a: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410200"/>
            <a:ext cx="1756055" cy="109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886" y="5414534"/>
            <a:ext cx="1645715" cy="109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22008" y="5105400"/>
            <a:ext cx="84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78368" y="51054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SFM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5410200"/>
            <a:ext cx="1752600" cy="109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207168" y="5105400"/>
            <a:ext cx="61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MVS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79349" y="1066800"/>
            <a:ext cx="3777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Manhattan-world Stereo</a:t>
            </a:r>
          </a:p>
          <a:p>
            <a:pPr algn="ctr"/>
            <a:r>
              <a:rPr lang="en-US" sz="2400" dirty="0" smtClean="0"/>
              <a:t>[Furukawa et al., CVPR 2009]</a:t>
            </a:r>
          </a:p>
        </p:txBody>
      </p:sp>
      <p:grpSp>
        <p:nvGrpSpPr>
          <p:cNvPr id="3" name="Group 10"/>
          <p:cNvGrpSpPr/>
          <p:nvPr/>
        </p:nvGrpSpPr>
        <p:grpSpPr>
          <a:xfrm rot="-900000">
            <a:off x="3538416" y="4150418"/>
            <a:ext cx="190042" cy="304067"/>
            <a:chOff x="1219200" y="3733800"/>
            <a:chExt cx="381000" cy="609600"/>
          </a:xfrm>
        </p:grpSpPr>
        <p:sp>
          <p:nvSpPr>
            <p:cNvPr id="18" name="Isosceles Triangle 17"/>
            <p:cNvSpPr/>
            <p:nvPr/>
          </p:nvSpPr>
          <p:spPr>
            <a:xfrm flipV="1">
              <a:off x="1219200" y="3733800"/>
              <a:ext cx="381000" cy="304800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95400" y="3962400"/>
              <a:ext cx="228600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/>
          <p:cNvCxnSpPr/>
          <p:nvPr/>
        </p:nvCxnSpPr>
        <p:spPr>
          <a:xfrm rot="10800000">
            <a:off x="3657600" y="2630130"/>
            <a:ext cx="533400" cy="21437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3240480" y="3413760"/>
            <a:ext cx="417122" cy="16764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085529" y="3486291"/>
            <a:ext cx="255275" cy="10259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2819401" y="3505199"/>
            <a:ext cx="379201" cy="1524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078623" y="3931775"/>
            <a:ext cx="152404" cy="612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9144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4945356"/>
            <a:ext cx="2971800" cy="16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3207970"/>
            <a:ext cx="2971800" cy="16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3718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05000"/>
            <a:ext cx="44005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pipeline</a:t>
            </a: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410200"/>
            <a:ext cx="1756055" cy="109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886" y="5414534"/>
            <a:ext cx="1645715" cy="109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22008" y="5105400"/>
            <a:ext cx="84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78368" y="51054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SFM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5410200"/>
            <a:ext cx="1752600" cy="109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207168" y="5105400"/>
            <a:ext cx="61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MVS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79349" y="1066800"/>
            <a:ext cx="3777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Manhattan-world Stereo</a:t>
            </a:r>
          </a:p>
          <a:p>
            <a:pPr algn="ctr"/>
            <a:r>
              <a:rPr lang="en-US" sz="2400" dirty="0" smtClean="0"/>
              <a:t>[Furukawa et al., CVPR 2009]</a:t>
            </a:r>
          </a:p>
        </p:txBody>
      </p:sp>
      <p:grpSp>
        <p:nvGrpSpPr>
          <p:cNvPr id="3" name="Group 10"/>
          <p:cNvGrpSpPr/>
          <p:nvPr/>
        </p:nvGrpSpPr>
        <p:grpSpPr>
          <a:xfrm rot="-900000">
            <a:off x="3538416" y="4150418"/>
            <a:ext cx="190042" cy="304067"/>
            <a:chOff x="1219200" y="3733800"/>
            <a:chExt cx="381000" cy="609600"/>
          </a:xfrm>
        </p:grpSpPr>
        <p:sp>
          <p:nvSpPr>
            <p:cNvPr id="18" name="Isosceles Triangle 17"/>
            <p:cNvSpPr/>
            <p:nvPr/>
          </p:nvSpPr>
          <p:spPr>
            <a:xfrm flipV="1">
              <a:off x="1219200" y="3733800"/>
              <a:ext cx="381000" cy="304800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95400" y="3962400"/>
              <a:ext cx="228600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/>
          <p:cNvCxnSpPr/>
          <p:nvPr/>
        </p:nvCxnSpPr>
        <p:spPr>
          <a:xfrm rot="10800000">
            <a:off x="3657600" y="2630130"/>
            <a:ext cx="533400" cy="21437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3240480" y="3413760"/>
            <a:ext cx="417122" cy="16764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085529" y="3486291"/>
            <a:ext cx="255275" cy="10259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2819401" y="3505199"/>
            <a:ext cx="379201" cy="1524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078623" y="3931775"/>
            <a:ext cx="152404" cy="612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2413187"/>
            <a:ext cx="3279475" cy="23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469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pipeline</a:t>
            </a: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410200"/>
            <a:ext cx="1756055" cy="109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886" y="5414534"/>
            <a:ext cx="1645715" cy="109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22008" y="5105400"/>
            <a:ext cx="84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78368" y="51054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SFM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5410200"/>
            <a:ext cx="1752600" cy="109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207168" y="5105400"/>
            <a:ext cx="61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MVS</a:t>
            </a:r>
            <a:endParaRPr lang="en-US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5410200"/>
            <a:ext cx="1557861" cy="109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943600" y="5105400"/>
            <a:ext cx="69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MWS</a:t>
            </a:r>
            <a:endParaRPr lang="en-US" dirty="0"/>
          </a:p>
        </p:txBody>
      </p:sp>
    </p:spTree>
  </p:cSld>
  <p:clrMapOvr>
    <a:masterClrMapping/>
  </p:clrMapOvr>
  <p:transition advTm="2297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pipeline</a:t>
            </a: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410200"/>
            <a:ext cx="1756055" cy="109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886" y="5414534"/>
            <a:ext cx="1645715" cy="109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22008" y="5105400"/>
            <a:ext cx="84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78368" y="51054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SFM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5410200"/>
            <a:ext cx="1752600" cy="109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207168" y="5105400"/>
            <a:ext cx="61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MVS</a:t>
            </a:r>
            <a:endParaRPr lang="en-US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5410200"/>
            <a:ext cx="1557861" cy="109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943600" y="5105400"/>
            <a:ext cx="69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MWS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2057400"/>
            <a:ext cx="511946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438400" y="1219200"/>
            <a:ext cx="42170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Axis-aligned depth map merging</a:t>
            </a:r>
          </a:p>
          <a:p>
            <a:pPr algn="ctr"/>
            <a:r>
              <a:rPr lang="en-US" sz="2400" dirty="0" smtClean="0"/>
              <a:t>(our contribution)</a:t>
            </a:r>
            <a:endParaRPr lang="en-US" sz="2400" dirty="0"/>
          </a:p>
        </p:txBody>
      </p:sp>
    </p:spTree>
  </p:cSld>
  <p:clrMapOvr>
    <a:masterClrMapping/>
  </p:clrMapOvr>
  <p:transition advTm="15828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pipeline</a:t>
            </a: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5410200"/>
            <a:ext cx="1756055" cy="109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886" y="5414534"/>
            <a:ext cx="1645715" cy="109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22008" y="5105400"/>
            <a:ext cx="84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78368" y="51054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SFM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5410200"/>
            <a:ext cx="1752600" cy="109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207168" y="5105400"/>
            <a:ext cx="61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MVS</a:t>
            </a:r>
            <a:endParaRPr lang="en-US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5410200"/>
            <a:ext cx="1557861" cy="109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943600" y="5105400"/>
            <a:ext cx="69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MWS</a:t>
            </a:r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06717" y="5461420"/>
            <a:ext cx="1905000" cy="9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543800" y="5105400"/>
            <a:ext cx="96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Merging</a:t>
            </a:r>
            <a:endParaRPr lang="en-US" dirty="0"/>
          </a:p>
        </p:txBody>
      </p:sp>
      <p:pic>
        <p:nvPicPr>
          <p:cNvPr id="21" name="rhouse-short.m1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1930400" y="1295400"/>
            <a:ext cx="5080000" cy="381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76400" y="895290"/>
            <a:ext cx="5609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Rendering: simple view-dependent texture mapping</a:t>
            </a:r>
          </a:p>
        </p:txBody>
      </p:sp>
    </p:spTree>
    <p:custDataLst>
      <p:tags r:id="rId1"/>
    </p:custDataLst>
  </p:cSld>
  <p:clrMapOvr>
    <a:masterClrMapping/>
  </p:clrMapOvr>
  <p:transition advTm="126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pipeline (system contribution)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Algorithmic details </a:t>
            </a:r>
            <a:r>
              <a:rPr lang="en-US" sz="2800" dirty="0" smtClean="0">
                <a:solidFill>
                  <a:srgbClr val="FFC000"/>
                </a:solidFill>
              </a:rPr>
              <a:t>(technical contribution)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 and future work</a:t>
            </a:r>
            <a:endParaRPr lang="en-US" dirty="0"/>
          </a:p>
        </p:txBody>
      </p:sp>
    </p:spTree>
  </p:cSld>
  <p:clrMapOvr>
    <a:masterClrMapping/>
  </p:clrMapOvr>
  <p:transition advTm="5234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Axis-aligned Depth-map 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framework is similar to volumetric MRF </a:t>
            </a:r>
            <a:br>
              <a:rPr lang="en-US" dirty="0" smtClean="0"/>
            </a:br>
            <a:r>
              <a:rPr lang="en-US" sz="2400" dirty="0" smtClean="0"/>
              <a:t>[</a:t>
            </a:r>
            <a:r>
              <a:rPr lang="en-US" sz="2400" dirty="0" err="1" smtClean="0"/>
              <a:t>Vogiatzis</a:t>
            </a:r>
            <a:r>
              <a:rPr lang="en-US" sz="2400" dirty="0" smtClean="0"/>
              <a:t> 2005, </a:t>
            </a:r>
            <a:r>
              <a:rPr lang="en-US" sz="2400" dirty="0" err="1" smtClean="0"/>
              <a:t>Sinha</a:t>
            </a:r>
            <a:r>
              <a:rPr lang="en-US" sz="2400" dirty="0" smtClean="0"/>
              <a:t> 2007, Zach 2007, </a:t>
            </a:r>
            <a:r>
              <a:rPr lang="en-US" sz="2400" dirty="0" err="1" smtClean="0"/>
              <a:t>Hernández</a:t>
            </a:r>
            <a:r>
              <a:rPr lang="en-US" sz="2400" dirty="0" smtClean="0"/>
              <a:t> 2007]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139534"/>
            <a:ext cx="2438400" cy="171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139535"/>
            <a:ext cx="3298694" cy="171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3810000" y="5867400"/>
            <a:ext cx="609600" cy="3048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317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Alternate Process 11"/>
          <p:cNvSpPr/>
          <p:nvPr/>
        </p:nvSpPr>
        <p:spPr>
          <a:xfrm>
            <a:off x="76200" y="4724400"/>
            <a:ext cx="6705600" cy="2057400"/>
          </a:xfrm>
          <a:prstGeom prst="flowChartAlternateProcess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Reconstruction &amp; Visualization</a:t>
            </a:r>
            <a:br>
              <a:rPr lang="en-US" sz="4000" dirty="0" smtClean="0"/>
            </a:br>
            <a:r>
              <a:rPr lang="en-US" sz="4000" dirty="0" smtClean="0"/>
              <a:t>of Architectural Scenes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Manual (semi-automatic)</a:t>
            </a:r>
          </a:p>
          <a:p>
            <a:pPr lvl="1"/>
            <a:r>
              <a:rPr lang="en-US" sz="2400" dirty="0" smtClean="0">
                <a:solidFill>
                  <a:srgbClr val="FFC000"/>
                </a:solidFill>
              </a:rPr>
              <a:t>Google Earth &amp; Virtual Earth</a:t>
            </a:r>
          </a:p>
          <a:p>
            <a:pPr lvl="1"/>
            <a:r>
              <a:rPr lang="en-US" sz="2400" dirty="0" smtClean="0">
                <a:solidFill>
                  <a:srgbClr val="FFC000"/>
                </a:solidFill>
              </a:rPr>
              <a:t>Façade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[</a:t>
            </a:r>
            <a:r>
              <a:rPr lang="en-US" sz="2400" dirty="0" err="1" smtClean="0">
                <a:solidFill>
                  <a:srgbClr val="FFC000"/>
                </a:solidFill>
              </a:rPr>
              <a:t>Debevec</a:t>
            </a:r>
            <a:r>
              <a:rPr lang="en-US" sz="2400" dirty="0" smtClean="0">
                <a:solidFill>
                  <a:srgbClr val="FFC000"/>
                </a:solidFill>
              </a:rPr>
              <a:t> et al., 1996]</a:t>
            </a:r>
          </a:p>
          <a:p>
            <a:pPr lvl="1"/>
            <a:r>
              <a:rPr lang="en-US" sz="2400" dirty="0" err="1" smtClean="0">
                <a:solidFill>
                  <a:srgbClr val="FFC000"/>
                </a:solidFill>
              </a:rPr>
              <a:t>CityEngine</a:t>
            </a:r>
            <a:r>
              <a:rPr lang="en-US" sz="2400" dirty="0" smtClean="0">
                <a:solidFill>
                  <a:srgbClr val="FFC000"/>
                </a:solidFill>
              </a:rPr>
              <a:t> [</a:t>
            </a:r>
            <a:r>
              <a:rPr lang="en-US" sz="2400" dirty="0" err="1" smtClean="0">
                <a:solidFill>
                  <a:srgbClr val="FFC000"/>
                </a:solidFill>
              </a:rPr>
              <a:t>Müller</a:t>
            </a:r>
            <a:r>
              <a:rPr lang="en-US" sz="2400" dirty="0" smtClean="0">
                <a:solidFill>
                  <a:srgbClr val="FFC000"/>
                </a:solidFill>
              </a:rPr>
              <a:t> et al., 2006, 2007]</a:t>
            </a:r>
          </a:p>
          <a:p>
            <a:r>
              <a:rPr lang="en-US" sz="2800" dirty="0" smtClean="0"/>
              <a:t>Automatic</a:t>
            </a:r>
          </a:p>
          <a:p>
            <a:pPr lvl="1"/>
            <a:r>
              <a:rPr lang="en-US" sz="2400" dirty="0" smtClean="0"/>
              <a:t>Ground-level images </a:t>
            </a:r>
            <a:r>
              <a:rPr lang="en-US" sz="2000" dirty="0" smtClean="0"/>
              <a:t>[</a:t>
            </a:r>
            <a:r>
              <a:rPr lang="en-US" sz="2000" dirty="0" err="1" smtClean="0"/>
              <a:t>Cornelis</a:t>
            </a:r>
            <a:r>
              <a:rPr lang="en-US" sz="2000" dirty="0" smtClean="0"/>
              <a:t> et al., 2008, </a:t>
            </a:r>
            <a:r>
              <a:rPr lang="en-US" sz="2000" dirty="0" err="1" smtClean="0"/>
              <a:t>Pollefeys</a:t>
            </a:r>
            <a:r>
              <a:rPr lang="en-US" sz="2000" dirty="0" smtClean="0"/>
              <a:t> et al., 2008]</a:t>
            </a:r>
            <a:endParaRPr lang="en-US" sz="2400" dirty="0" smtClean="0"/>
          </a:p>
          <a:p>
            <a:pPr lvl="1"/>
            <a:r>
              <a:rPr lang="en-US" sz="2400" dirty="0" smtClean="0"/>
              <a:t>Aerial images </a:t>
            </a:r>
            <a:r>
              <a:rPr lang="en-US" sz="2000" dirty="0" smtClean="0"/>
              <a:t>[</a:t>
            </a:r>
            <a:r>
              <a:rPr lang="en-US" sz="2000" dirty="0" err="1" smtClean="0"/>
              <a:t>Zebedin</a:t>
            </a:r>
            <a:r>
              <a:rPr lang="en-US" sz="2000" dirty="0" smtClean="0"/>
              <a:t> et al., 2008]</a:t>
            </a:r>
            <a:endParaRPr lang="en-US" sz="2000" dirty="0"/>
          </a:p>
        </p:txBody>
      </p:sp>
      <p:pic>
        <p:nvPicPr>
          <p:cNvPr id="14338" name="Picture 2" descr="google_earth_ny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682" y="4876800"/>
            <a:ext cx="2118244" cy="15179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993" y="6389132"/>
            <a:ext cx="145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 Earth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9669" y="6389132"/>
            <a:ext cx="1415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Virtual Earth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876800"/>
            <a:ext cx="2026860" cy="152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datamining.typepad.com/photos/uncategorized/2007/05/29/v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1764" y="4876800"/>
            <a:ext cx="2194036" cy="152512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284660" y="6389132"/>
            <a:ext cx="14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Zebedin</a:t>
            </a:r>
            <a:r>
              <a:rPr lang="en-US" dirty="0" smtClean="0"/>
              <a:t> et al.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8725" y="4876802"/>
            <a:ext cx="2146875" cy="152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993323" y="6389132"/>
            <a:ext cx="1323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Müller</a:t>
            </a:r>
            <a:r>
              <a:rPr lang="en-US" dirty="0" smtClean="0"/>
              <a:t> et al.</a:t>
            </a:r>
            <a:endParaRPr lang="en-US" dirty="0"/>
          </a:p>
        </p:txBody>
      </p:sp>
    </p:spTree>
  </p:cSld>
  <p:clrMapOvr>
    <a:masterClrMapping/>
  </p:clrMapOvr>
  <p:transition advTm="9344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Axis-aligned Depth-map 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framework is similar to volumetric MRF </a:t>
            </a:r>
            <a:br>
              <a:rPr lang="en-US" dirty="0" smtClean="0"/>
            </a:br>
            <a:r>
              <a:rPr lang="en-US" sz="2400" dirty="0" smtClean="0"/>
              <a:t>[</a:t>
            </a:r>
            <a:r>
              <a:rPr lang="en-US" sz="2400" dirty="0" err="1" smtClean="0"/>
              <a:t>Vogiatzis</a:t>
            </a:r>
            <a:r>
              <a:rPr lang="en-US" sz="2400" dirty="0" smtClean="0"/>
              <a:t> 2005, </a:t>
            </a:r>
            <a:r>
              <a:rPr lang="en-US" sz="2400" dirty="0" err="1" smtClean="0"/>
              <a:t>Sinha</a:t>
            </a:r>
            <a:r>
              <a:rPr lang="en-US" sz="2400" dirty="0" smtClean="0"/>
              <a:t> 2007, Zach 2007, </a:t>
            </a:r>
            <a:r>
              <a:rPr lang="en-US" sz="2400" dirty="0" err="1" smtClean="0"/>
              <a:t>Hernández</a:t>
            </a:r>
            <a:r>
              <a:rPr lang="en-US" sz="2400" dirty="0" smtClean="0"/>
              <a:t> 2007]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139534"/>
            <a:ext cx="2438400" cy="171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139535"/>
            <a:ext cx="3298694" cy="171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3810000" y="5867400"/>
            <a:ext cx="609600" cy="3048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2644926"/>
            <a:ext cx="2613356" cy="23080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" y="2647950"/>
            <a:ext cx="61817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625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Axis-aligned Depth-map 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framework is similar to volumetric MRF </a:t>
            </a:r>
            <a:br>
              <a:rPr lang="en-US" dirty="0" smtClean="0"/>
            </a:br>
            <a:r>
              <a:rPr lang="en-US" sz="2400" dirty="0" smtClean="0"/>
              <a:t>[</a:t>
            </a:r>
            <a:r>
              <a:rPr lang="en-US" sz="2400" dirty="0" err="1" smtClean="0"/>
              <a:t>Vogiatzis</a:t>
            </a:r>
            <a:r>
              <a:rPr lang="en-US" sz="2400" dirty="0" smtClean="0"/>
              <a:t> 2005, </a:t>
            </a:r>
            <a:r>
              <a:rPr lang="en-US" sz="2400" dirty="0" err="1" smtClean="0"/>
              <a:t>Sinha</a:t>
            </a:r>
            <a:r>
              <a:rPr lang="en-US" sz="2400" dirty="0" smtClean="0"/>
              <a:t> 2007, Zach 2007, </a:t>
            </a:r>
            <a:r>
              <a:rPr lang="en-US" sz="2400" dirty="0" err="1" smtClean="0"/>
              <a:t>Hernández</a:t>
            </a:r>
            <a:r>
              <a:rPr lang="en-US" sz="2400" dirty="0" smtClean="0"/>
              <a:t> 2007]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139534"/>
            <a:ext cx="2438400" cy="171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139535"/>
            <a:ext cx="3298694" cy="171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3810000" y="5867400"/>
            <a:ext cx="609600" cy="3048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2644926"/>
            <a:ext cx="2613356" cy="23080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" y="2647950"/>
            <a:ext cx="61817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9350" y="2686050"/>
            <a:ext cx="28384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953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" y="2647950"/>
            <a:ext cx="61817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477000" y="2644926"/>
            <a:ext cx="2613356" cy="23080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Axis-aligned Depth-map 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framework is similar to volumetric MRF </a:t>
            </a:r>
            <a:br>
              <a:rPr lang="en-US" dirty="0" smtClean="0"/>
            </a:br>
            <a:r>
              <a:rPr lang="en-US" sz="2400" dirty="0" smtClean="0"/>
              <a:t>[</a:t>
            </a:r>
            <a:r>
              <a:rPr lang="en-US" sz="2400" dirty="0" err="1" smtClean="0"/>
              <a:t>Vogiatzis</a:t>
            </a:r>
            <a:r>
              <a:rPr lang="en-US" sz="2400" dirty="0" smtClean="0"/>
              <a:t> 2005, </a:t>
            </a:r>
            <a:r>
              <a:rPr lang="en-US" sz="2400" dirty="0" err="1" smtClean="0"/>
              <a:t>Sinha</a:t>
            </a:r>
            <a:r>
              <a:rPr lang="en-US" sz="2400" dirty="0" smtClean="0"/>
              <a:t> 2007, Zach 2007, </a:t>
            </a:r>
            <a:r>
              <a:rPr lang="en-US" sz="2400" dirty="0" err="1" smtClean="0"/>
              <a:t>Hernández</a:t>
            </a:r>
            <a:r>
              <a:rPr lang="en-US" sz="2400" dirty="0" smtClean="0"/>
              <a:t> 2007]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5139534"/>
            <a:ext cx="2438400" cy="171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5139535"/>
            <a:ext cx="3298694" cy="171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3810000" y="5867400"/>
            <a:ext cx="609600" cy="3048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9350" y="2667000"/>
            <a:ext cx="28384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391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" y="2647950"/>
            <a:ext cx="61817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477000" y="2644926"/>
            <a:ext cx="2613356" cy="23080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Axis-aligned Depth-map 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framework is similar to volumetric MRF </a:t>
            </a:r>
            <a:br>
              <a:rPr lang="en-US" dirty="0" smtClean="0"/>
            </a:br>
            <a:r>
              <a:rPr lang="en-US" sz="2400" dirty="0" smtClean="0"/>
              <a:t>[</a:t>
            </a:r>
            <a:r>
              <a:rPr lang="en-US" sz="2400" dirty="0" err="1" smtClean="0"/>
              <a:t>Vogiatzis</a:t>
            </a:r>
            <a:r>
              <a:rPr lang="en-US" sz="2400" dirty="0" smtClean="0"/>
              <a:t> 2005, </a:t>
            </a:r>
            <a:r>
              <a:rPr lang="en-US" sz="2400" dirty="0" err="1" smtClean="0"/>
              <a:t>Sinha</a:t>
            </a:r>
            <a:r>
              <a:rPr lang="en-US" sz="2400" dirty="0" smtClean="0"/>
              <a:t> 2007, Zach 2007, </a:t>
            </a:r>
            <a:r>
              <a:rPr lang="en-US" sz="2400" dirty="0" err="1" smtClean="0"/>
              <a:t>Hernández</a:t>
            </a:r>
            <a:r>
              <a:rPr lang="en-US" sz="2400" dirty="0" smtClean="0"/>
              <a:t> 2007]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5139534"/>
            <a:ext cx="2438400" cy="171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5139535"/>
            <a:ext cx="3298694" cy="171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3810000" y="5867400"/>
            <a:ext cx="609600" cy="3048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9350" y="2667000"/>
            <a:ext cx="28384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718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Axis-aligned Depth-map 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framework is similar to volumetric MRF </a:t>
            </a:r>
            <a:br>
              <a:rPr lang="en-US" dirty="0" smtClean="0"/>
            </a:br>
            <a:r>
              <a:rPr lang="en-US" sz="2400" dirty="0" smtClean="0"/>
              <a:t>[</a:t>
            </a:r>
            <a:r>
              <a:rPr lang="en-US" sz="2400" dirty="0" err="1" smtClean="0"/>
              <a:t>Vogiatzis</a:t>
            </a:r>
            <a:r>
              <a:rPr lang="en-US" sz="2400" dirty="0" smtClean="0"/>
              <a:t> 2005, </a:t>
            </a:r>
            <a:r>
              <a:rPr lang="en-US" sz="2400" dirty="0" err="1" smtClean="0"/>
              <a:t>Sinha</a:t>
            </a:r>
            <a:r>
              <a:rPr lang="en-US" sz="2400" dirty="0" smtClean="0"/>
              <a:t> 2007, Zach 2007, </a:t>
            </a:r>
            <a:r>
              <a:rPr lang="en-US" sz="2400" dirty="0" err="1" smtClean="0"/>
              <a:t>Hernández</a:t>
            </a:r>
            <a:r>
              <a:rPr lang="en-US" sz="2400" dirty="0" smtClean="0"/>
              <a:t> 2007]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139534"/>
            <a:ext cx="2438400" cy="171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139535"/>
            <a:ext cx="3298694" cy="171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3810000" y="5867400"/>
            <a:ext cx="609600" cy="3048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2644926"/>
            <a:ext cx="2613356" cy="23080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" y="2647950"/>
            <a:ext cx="61817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9350" y="2667000"/>
            <a:ext cx="28384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38200" y="3733800"/>
            <a:ext cx="6858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3143250"/>
            <a:ext cx="15335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8225" y="3733800"/>
            <a:ext cx="561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6046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Key Feature 1 - Penalty terms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990600"/>
            <a:ext cx="41243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3735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Key Feature 1 - Penalty terms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990600"/>
            <a:ext cx="41243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8512" y="5227455"/>
            <a:ext cx="198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Binary penalty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19250" y="5391150"/>
            <a:ext cx="419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36862" y="5867400"/>
            <a:ext cx="4587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Binary</a:t>
            </a:r>
            <a:r>
              <a:rPr lang="en-US" sz="2400" dirty="0" smtClean="0"/>
              <a:t> encodes smoothness &amp; </a:t>
            </a:r>
            <a:r>
              <a:rPr lang="en-US" sz="2400" b="1" dirty="0" smtClean="0"/>
              <a:t>data</a:t>
            </a:r>
          </a:p>
        </p:txBody>
      </p:sp>
    </p:spTree>
  </p:cSld>
  <p:clrMapOvr>
    <a:masterClrMapping/>
  </p:clrMapOvr>
  <p:transition advTm="19141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Key Feature 1 - Penalty terms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990600"/>
            <a:ext cx="41243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8512" y="5227455"/>
            <a:ext cx="198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Binary penalty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19250" y="5391150"/>
            <a:ext cx="419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2400" y="5867400"/>
            <a:ext cx="4587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Binary</a:t>
            </a:r>
            <a:r>
              <a:rPr lang="en-US" sz="2400" dirty="0" smtClean="0"/>
              <a:t> encodes smoothness &amp; </a:t>
            </a:r>
            <a:r>
              <a:rPr lang="en-US" sz="2400" b="1" dirty="0" smtClean="0"/>
              <a:t>data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92D050"/>
                </a:solidFill>
              </a:rPr>
              <a:t>Unary</a:t>
            </a:r>
            <a:r>
              <a:rPr lang="en-US" sz="2400" dirty="0" smtClean="0"/>
              <a:t> is often constant (inflation)</a:t>
            </a:r>
          </a:p>
        </p:txBody>
      </p:sp>
    </p:spTree>
  </p:cSld>
  <p:clrMapOvr>
    <a:masterClrMapping/>
  </p:clrMapOvr>
  <p:transition advTm="14719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Key Feature 1 - Penalty terms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990600"/>
            <a:ext cx="41243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8512" y="5227455"/>
            <a:ext cx="198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Binary penalty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19250" y="5391150"/>
            <a:ext cx="419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2400" y="5867400"/>
            <a:ext cx="4569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Binary</a:t>
            </a:r>
            <a:r>
              <a:rPr lang="en-US" sz="2400" dirty="0" smtClean="0"/>
              <a:t> encodes smoothness &amp; </a:t>
            </a:r>
            <a:r>
              <a:rPr lang="en-US" sz="2400" b="1" dirty="0" smtClean="0"/>
              <a:t>data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92D050"/>
                </a:solidFill>
              </a:rPr>
              <a:t>Unary</a:t>
            </a:r>
            <a:r>
              <a:rPr lang="en-US" sz="2400" dirty="0" smtClean="0"/>
              <a:t> is often constant (inflation)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19600" y="1570037"/>
            <a:ext cx="457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Weak regularization at interesting places</a:t>
            </a:r>
          </a:p>
          <a:p>
            <a:r>
              <a:rPr lang="en-US" dirty="0" smtClean="0"/>
              <a:t>Focus on a dense model</a:t>
            </a:r>
          </a:p>
        </p:txBody>
      </p:sp>
    </p:spTree>
  </p:cSld>
  <p:clrMapOvr>
    <a:masterClrMapping/>
  </p:clrMapOvr>
  <p:transition advTm="11094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Key Feature 1 - Penalty terms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990600"/>
            <a:ext cx="41243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8512" y="5227455"/>
            <a:ext cx="198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Binary penalty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19250" y="5391150"/>
            <a:ext cx="419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2400" y="5867400"/>
            <a:ext cx="4569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Binary</a:t>
            </a:r>
            <a:r>
              <a:rPr lang="en-US" sz="2400" dirty="0" smtClean="0"/>
              <a:t> encodes smoothness &amp; </a:t>
            </a:r>
            <a:r>
              <a:rPr lang="en-US" sz="2400" b="1" dirty="0" smtClean="0"/>
              <a:t>data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92D050"/>
                </a:solidFill>
              </a:rPr>
              <a:t>Unary</a:t>
            </a:r>
            <a:r>
              <a:rPr lang="en-US" sz="2400" dirty="0" smtClean="0"/>
              <a:t> is often constant (inflation)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19600" y="1570037"/>
            <a:ext cx="457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Weak regularization at interesting places</a:t>
            </a:r>
          </a:p>
          <a:p>
            <a:r>
              <a:rPr lang="en-US" dirty="0" smtClean="0"/>
              <a:t>Focus on a dense model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 want a simple model</a:t>
            </a:r>
            <a:endParaRPr lang="en-US" dirty="0"/>
          </a:p>
        </p:txBody>
      </p:sp>
    </p:spTree>
  </p:cSld>
  <p:clrMapOvr>
    <a:masterClrMapping/>
  </p:clrMapOvr>
  <p:transition advTm="1718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Alternate Process 11"/>
          <p:cNvSpPr/>
          <p:nvPr/>
        </p:nvSpPr>
        <p:spPr>
          <a:xfrm>
            <a:off x="6910426" y="4724400"/>
            <a:ext cx="2209800" cy="2057400"/>
          </a:xfrm>
          <a:prstGeom prst="flowChartAlternateProcess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Reconstruction &amp; Visualization</a:t>
            </a:r>
            <a:br>
              <a:rPr lang="en-US" sz="4000" dirty="0" smtClean="0"/>
            </a:br>
            <a:r>
              <a:rPr lang="en-US" sz="4000" dirty="0" smtClean="0"/>
              <a:t>of Architectural Scenes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Manual (semi-automatic)</a:t>
            </a:r>
          </a:p>
          <a:p>
            <a:pPr lvl="1"/>
            <a:r>
              <a:rPr lang="en-US" sz="2400" dirty="0" smtClean="0"/>
              <a:t>Google Earth &amp; Virtual Earth</a:t>
            </a:r>
          </a:p>
          <a:p>
            <a:pPr lvl="1"/>
            <a:r>
              <a:rPr lang="en-US" sz="2400" dirty="0" smtClean="0"/>
              <a:t>Façade</a:t>
            </a:r>
            <a:r>
              <a:rPr lang="en-US" sz="2400" b="1" dirty="0" smtClean="0"/>
              <a:t> </a:t>
            </a:r>
            <a:r>
              <a:rPr lang="en-US" sz="2400" dirty="0" smtClean="0"/>
              <a:t>[</a:t>
            </a:r>
            <a:r>
              <a:rPr lang="en-US" sz="2400" dirty="0" err="1" smtClean="0"/>
              <a:t>Debevec</a:t>
            </a:r>
            <a:r>
              <a:rPr lang="en-US" sz="2400" dirty="0" smtClean="0"/>
              <a:t> et al., 1996]</a:t>
            </a:r>
          </a:p>
          <a:p>
            <a:pPr lvl="1"/>
            <a:r>
              <a:rPr lang="en-US" sz="2400" dirty="0" err="1" smtClean="0"/>
              <a:t>CityEngine</a:t>
            </a:r>
            <a:r>
              <a:rPr lang="en-US" sz="2400" dirty="0" smtClean="0"/>
              <a:t> [</a:t>
            </a:r>
            <a:r>
              <a:rPr lang="en-US" sz="2400" dirty="0" err="1" smtClean="0"/>
              <a:t>Müller</a:t>
            </a:r>
            <a:r>
              <a:rPr lang="en-US" sz="2400" dirty="0" smtClean="0"/>
              <a:t> et al., 2006, 2007]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Automatic</a:t>
            </a:r>
          </a:p>
          <a:p>
            <a:pPr lvl="1"/>
            <a:r>
              <a:rPr lang="en-US" sz="2400" dirty="0" smtClean="0">
                <a:solidFill>
                  <a:srgbClr val="FFC000"/>
                </a:solidFill>
              </a:rPr>
              <a:t>Ground-level images </a:t>
            </a:r>
            <a:r>
              <a:rPr lang="en-US" sz="2000" dirty="0" smtClean="0">
                <a:solidFill>
                  <a:srgbClr val="FFC000"/>
                </a:solidFill>
              </a:rPr>
              <a:t>[</a:t>
            </a:r>
            <a:r>
              <a:rPr lang="en-US" sz="2000" dirty="0" err="1" smtClean="0">
                <a:solidFill>
                  <a:srgbClr val="FFC000"/>
                </a:solidFill>
              </a:rPr>
              <a:t>Cornelis</a:t>
            </a:r>
            <a:r>
              <a:rPr lang="en-US" sz="2000" dirty="0" smtClean="0">
                <a:solidFill>
                  <a:srgbClr val="FFC000"/>
                </a:solidFill>
              </a:rPr>
              <a:t> et al., 2008, </a:t>
            </a:r>
            <a:r>
              <a:rPr lang="en-US" sz="2000" dirty="0" err="1" smtClean="0">
                <a:solidFill>
                  <a:srgbClr val="FFC000"/>
                </a:solidFill>
              </a:rPr>
              <a:t>Pollefeys</a:t>
            </a:r>
            <a:r>
              <a:rPr lang="en-US" sz="2000" dirty="0" smtClean="0">
                <a:solidFill>
                  <a:srgbClr val="FFC000"/>
                </a:solidFill>
              </a:rPr>
              <a:t> et al., 2008]</a:t>
            </a:r>
            <a:endParaRPr lang="en-US" sz="2400" dirty="0" smtClean="0">
              <a:solidFill>
                <a:srgbClr val="FFC000"/>
              </a:solidFill>
            </a:endParaRPr>
          </a:p>
          <a:p>
            <a:pPr lvl="1"/>
            <a:r>
              <a:rPr lang="en-US" sz="2400" dirty="0" smtClean="0">
                <a:solidFill>
                  <a:srgbClr val="FFC000"/>
                </a:solidFill>
              </a:rPr>
              <a:t>Aerial images </a:t>
            </a:r>
            <a:r>
              <a:rPr lang="en-US" sz="2000" dirty="0" smtClean="0">
                <a:solidFill>
                  <a:srgbClr val="FFC000"/>
                </a:solidFill>
              </a:rPr>
              <a:t>[</a:t>
            </a:r>
            <a:r>
              <a:rPr lang="en-US" sz="2000" dirty="0" err="1" smtClean="0">
                <a:solidFill>
                  <a:srgbClr val="FFC000"/>
                </a:solidFill>
              </a:rPr>
              <a:t>Zebedin</a:t>
            </a:r>
            <a:r>
              <a:rPr lang="en-US" sz="2000" dirty="0" smtClean="0">
                <a:solidFill>
                  <a:srgbClr val="FFC000"/>
                </a:solidFill>
              </a:rPr>
              <a:t> et al., 2008]</a:t>
            </a:r>
          </a:p>
        </p:txBody>
      </p:sp>
      <p:pic>
        <p:nvPicPr>
          <p:cNvPr id="14338" name="Picture 2" descr="google_earth_ny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682" y="4876800"/>
            <a:ext cx="2118244" cy="15179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993" y="6389132"/>
            <a:ext cx="145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 Earth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9669" y="6389132"/>
            <a:ext cx="1415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Virtual Earth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876800"/>
            <a:ext cx="2026860" cy="152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datamining.typepad.com/photos/uncategorized/2007/05/29/v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1764" y="4876800"/>
            <a:ext cx="2194036" cy="152512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284660" y="6389132"/>
            <a:ext cx="14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Zebedin</a:t>
            </a:r>
            <a:r>
              <a:rPr lang="en-US" dirty="0" smtClean="0"/>
              <a:t> et al.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8725" y="4876802"/>
            <a:ext cx="2146875" cy="152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993323" y="6389132"/>
            <a:ext cx="1323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Müller</a:t>
            </a:r>
            <a:r>
              <a:rPr lang="en-US" dirty="0" smtClean="0"/>
              <a:t> et al.</a:t>
            </a:r>
            <a:endParaRPr lang="en-US" dirty="0"/>
          </a:p>
        </p:txBody>
      </p:sp>
    </p:spTree>
  </p:cSld>
  <p:clrMapOvr>
    <a:masterClrMapping/>
  </p:clrMapOvr>
  <p:transition advTm="10015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Key Feature 1 - Penalty terms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990600"/>
            <a:ext cx="41243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08512" y="5227455"/>
            <a:ext cx="198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Binary penalty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19250" y="5391150"/>
            <a:ext cx="419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" y="5867400"/>
            <a:ext cx="4569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Binary</a:t>
            </a:r>
            <a:r>
              <a:rPr lang="en-US" sz="2400" dirty="0" smtClean="0"/>
              <a:t> encodes smoothness &amp; </a:t>
            </a:r>
            <a:r>
              <a:rPr lang="en-US" sz="2400" b="1" dirty="0" smtClean="0"/>
              <a:t>data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Unary</a:t>
            </a:r>
            <a:r>
              <a:rPr lang="en-US" sz="2400" dirty="0" smtClean="0"/>
              <a:t> is often constant (inflation)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1075" y="990600"/>
            <a:ext cx="41243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781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Key Feature 1 - Penalty terms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990600"/>
            <a:ext cx="41243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075" y="990600"/>
            <a:ext cx="41243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08512" y="5227455"/>
            <a:ext cx="198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Binary penalty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619250" y="5391150"/>
            <a:ext cx="419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" y="5867400"/>
            <a:ext cx="4569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Binary</a:t>
            </a:r>
            <a:r>
              <a:rPr lang="en-US" sz="2400" dirty="0" smtClean="0"/>
              <a:t> encodes smoothness &amp; </a:t>
            </a:r>
            <a:r>
              <a:rPr lang="en-US" sz="2400" b="1" dirty="0" smtClean="0"/>
              <a:t>data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Unary</a:t>
            </a:r>
            <a:r>
              <a:rPr lang="en-US" sz="2400" dirty="0" smtClean="0"/>
              <a:t> is often constant (inflation)</a:t>
            </a:r>
          </a:p>
        </p:txBody>
      </p:sp>
    </p:spTree>
  </p:cSld>
  <p:clrMapOvr>
    <a:masterClrMapping/>
  </p:clrMapOvr>
  <p:transition advTm="6781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Key Feature 1 - Penalty terms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990600"/>
            <a:ext cx="41243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075" y="990600"/>
            <a:ext cx="41243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76800" y="5867400"/>
            <a:ext cx="2671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solidFill>
                <a:srgbClr val="00B0F0"/>
              </a:solidFill>
            </a:endParaRPr>
          </a:p>
          <a:p>
            <a:r>
              <a:rPr lang="en-US" sz="2400" dirty="0" smtClean="0">
                <a:solidFill>
                  <a:srgbClr val="92D050"/>
                </a:solidFill>
              </a:rPr>
              <a:t>Unary</a:t>
            </a:r>
            <a:r>
              <a:rPr lang="en-US" sz="2400" dirty="0" smtClean="0"/>
              <a:t> encodes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8512" y="5227455"/>
            <a:ext cx="198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Binary penalty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619250" y="5391150"/>
            <a:ext cx="419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2400" y="5867400"/>
            <a:ext cx="4569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Binary</a:t>
            </a:r>
            <a:r>
              <a:rPr lang="en-US" sz="2400" dirty="0" smtClean="0"/>
              <a:t> encodes smoothness &amp; </a:t>
            </a:r>
            <a:r>
              <a:rPr lang="en-US" sz="2400" b="1" dirty="0" smtClean="0"/>
              <a:t>data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Unary</a:t>
            </a:r>
            <a:r>
              <a:rPr lang="en-US" sz="2400" dirty="0" smtClean="0"/>
              <a:t> is often constant (inflation)</a:t>
            </a:r>
          </a:p>
        </p:txBody>
      </p:sp>
    </p:spTree>
  </p:cSld>
  <p:clrMapOvr>
    <a:masterClrMapping/>
  </p:clrMapOvr>
  <p:transition advTm="2550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Key Feature 1 - Penalty terms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990600"/>
            <a:ext cx="41243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1075" y="990600"/>
            <a:ext cx="41243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76800" y="5867400"/>
            <a:ext cx="2818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Binary</a:t>
            </a:r>
            <a:r>
              <a:rPr lang="en-US" sz="2400" dirty="0" smtClean="0"/>
              <a:t> is smoothness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Unary</a:t>
            </a:r>
            <a:r>
              <a:rPr lang="en-US" sz="2400" dirty="0" smtClean="0"/>
              <a:t> encodes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8512" y="5227455"/>
            <a:ext cx="198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Binary penalty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619250" y="5391150"/>
            <a:ext cx="419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2400" y="5867400"/>
            <a:ext cx="4569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Binary</a:t>
            </a:r>
            <a:r>
              <a:rPr lang="en-US" sz="2400" dirty="0" smtClean="0"/>
              <a:t> encodes smoothness &amp; </a:t>
            </a:r>
            <a:r>
              <a:rPr lang="en-US" sz="2400" b="1" dirty="0" smtClean="0"/>
              <a:t>data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Unary</a:t>
            </a:r>
            <a:r>
              <a:rPr lang="en-US" sz="2400" dirty="0" smtClean="0"/>
              <a:t> is often constant (inflation)</a:t>
            </a:r>
          </a:p>
        </p:txBody>
      </p:sp>
    </p:spTree>
  </p:cSld>
  <p:clrMapOvr>
    <a:masterClrMapping/>
  </p:clrMapOvr>
  <p:transition advTm="7297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495800" y="5791200"/>
            <a:ext cx="4572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04800" y="5791200"/>
            <a:ext cx="4114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Key Feature 1 - Penalty terms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990600"/>
            <a:ext cx="41243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5867400"/>
            <a:ext cx="3880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Regularization becomes weak</a:t>
            </a:r>
            <a:br>
              <a:rPr lang="en-US" sz="2400" dirty="0" smtClean="0"/>
            </a:b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Dense 3D model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075" y="990600"/>
            <a:ext cx="41243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29822" y="5867400"/>
            <a:ext cx="4539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Regularization is data-independent</a:t>
            </a:r>
          </a:p>
          <a:p>
            <a:r>
              <a:rPr lang="en-US" sz="2400" dirty="0" smtClean="0">
                <a:sym typeface="Wingdings" pitchFamily="2" charset="2"/>
              </a:rPr>
              <a:t>Simpler 3D model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908512" y="5227455"/>
            <a:ext cx="198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Binary penalty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619250" y="5391150"/>
            <a:ext cx="419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14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0975" y="1323975"/>
            <a:ext cx="51530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Axis-aligned Depth-map Merging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sz="2800" dirty="0" smtClean="0"/>
              <a:t>Align </a:t>
            </a:r>
            <a:r>
              <a:rPr lang="en-US" sz="2800" dirty="0" err="1" smtClean="0"/>
              <a:t>voxel</a:t>
            </a:r>
            <a:r>
              <a:rPr lang="en-US" sz="2800" dirty="0" smtClean="0"/>
              <a:t> grid with</a:t>
            </a:r>
            <a:br>
              <a:rPr lang="en-US" sz="2800" dirty="0" smtClean="0"/>
            </a:br>
            <a:r>
              <a:rPr lang="en-US" sz="2800" dirty="0" smtClean="0"/>
              <a:t>the dominant axes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49948" y="2166693"/>
            <a:ext cx="2603646" cy="3522516"/>
            <a:chOff x="5349948" y="2166693"/>
            <a:chExt cx="2603646" cy="3522516"/>
          </a:xfrm>
        </p:grpSpPr>
        <p:sp>
          <p:nvSpPr>
            <p:cNvPr id="7" name="Rectangle 6"/>
            <p:cNvSpPr/>
            <p:nvPr/>
          </p:nvSpPr>
          <p:spPr>
            <a:xfrm rot="1800000">
              <a:off x="5349948" y="2166693"/>
              <a:ext cx="1752600" cy="1295400"/>
            </a:xfrm>
            <a:prstGeom prst="rect">
              <a:avLst/>
            </a:prstGeom>
            <a:solidFill>
              <a:schemeClr val="accent3">
                <a:alpha val="6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800000">
              <a:off x="6810594" y="2946009"/>
              <a:ext cx="1143000" cy="2743200"/>
            </a:xfrm>
            <a:prstGeom prst="rect">
              <a:avLst/>
            </a:prstGeom>
            <a:solidFill>
              <a:schemeClr val="accent3">
                <a:alpha val="6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advTm="11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Axis-aligned Depth-map Merging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sz="2800" dirty="0" smtClean="0"/>
              <a:t>Align </a:t>
            </a:r>
            <a:r>
              <a:rPr lang="en-US" sz="2800" dirty="0" err="1" smtClean="0"/>
              <a:t>voxel</a:t>
            </a:r>
            <a:r>
              <a:rPr lang="en-US" sz="2800" dirty="0" smtClean="0"/>
              <a:t> grid with</a:t>
            </a:r>
            <a:br>
              <a:rPr lang="en-US" sz="2800" dirty="0" smtClean="0"/>
            </a:br>
            <a:r>
              <a:rPr lang="en-US" sz="2800" dirty="0" smtClean="0"/>
              <a:t>the dominant axes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Data term (unary)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5349948" y="2166693"/>
            <a:ext cx="2603646" cy="3522516"/>
            <a:chOff x="5349948" y="2166693"/>
            <a:chExt cx="2603646" cy="3522516"/>
          </a:xfrm>
        </p:grpSpPr>
        <p:sp>
          <p:nvSpPr>
            <p:cNvPr id="7" name="Rectangle 6"/>
            <p:cNvSpPr/>
            <p:nvPr/>
          </p:nvSpPr>
          <p:spPr>
            <a:xfrm rot="1800000">
              <a:off x="5349948" y="2166693"/>
              <a:ext cx="1752600" cy="1295400"/>
            </a:xfrm>
            <a:prstGeom prst="rect">
              <a:avLst/>
            </a:prstGeom>
            <a:solidFill>
              <a:schemeClr val="accent3">
                <a:alpha val="6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800000">
              <a:off x="6810594" y="2946009"/>
              <a:ext cx="1143000" cy="2743200"/>
            </a:xfrm>
            <a:prstGeom prst="rect">
              <a:avLst/>
            </a:prstGeom>
            <a:solidFill>
              <a:schemeClr val="accent3">
                <a:alpha val="6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0975" y="1323975"/>
            <a:ext cx="51530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656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Axis-aligned Depth-map Merging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sz="2800" dirty="0" smtClean="0"/>
              <a:t>Align </a:t>
            </a:r>
            <a:r>
              <a:rPr lang="en-US" sz="2800" dirty="0" err="1" smtClean="0"/>
              <a:t>voxel</a:t>
            </a:r>
            <a:r>
              <a:rPr lang="en-US" sz="2800" dirty="0" smtClean="0"/>
              <a:t> grid with</a:t>
            </a:r>
            <a:br>
              <a:rPr lang="en-US" sz="2800" dirty="0" smtClean="0"/>
            </a:br>
            <a:r>
              <a:rPr lang="en-US" sz="2800" dirty="0" smtClean="0"/>
              <a:t>the dominant axes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Data term (unary)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5349948" y="2166693"/>
            <a:ext cx="2603646" cy="3522516"/>
            <a:chOff x="5349948" y="2166693"/>
            <a:chExt cx="2603646" cy="3522516"/>
          </a:xfrm>
        </p:grpSpPr>
        <p:sp>
          <p:nvSpPr>
            <p:cNvPr id="7" name="Rectangle 6"/>
            <p:cNvSpPr/>
            <p:nvPr/>
          </p:nvSpPr>
          <p:spPr>
            <a:xfrm rot="1800000">
              <a:off x="5349948" y="2166693"/>
              <a:ext cx="1752600" cy="1295400"/>
            </a:xfrm>
            <a:prstGeom prst="rect">
              <a:avLst/>
            </a:prstGeom>
            <a:solidFill>
              <a:schemeClr val="accent3">
                <a:alpha val="6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800000">
              <a:off x="6810594" y="2946009"/>
              <a:ext cx="1143000" cy="2743200"/>
            </a:xfrm>
            <a:prstGeom prst="rect">
              <a:avLst/>
            </a:prstGeom>
            <a:solidFill>
              <a:schemeClr val="accent3">
                <a:alpha val="6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0975" y="1323975"/>
            <a:ext cx="51530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200400"/>
            <a:ext cx="44672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32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Axis-aligned Depth-map Merging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sz="2800" dirty="0" smtClean="0"/>
              <a:t>Align </a:t>
            </a:r>
            <a:r>
              <a:rPr lang="en-US" sz="2800" dirty="0" err="1" smtClean="0"/>
              <a:t>voxel</a:t>
            </a:r>
            <a:r>
              <a:rPr lang="en-US" sz="2800" dirty="0" smtClean="0"/>
              <a:t> grid with</a:t>
            </a:r>
            <a:br>
              <a:rPr lang="en-US" sz="2800" dirty="0" smtClean="0"/>
            </a:br>
            <a:r>
              <a:rPr lang="en-US" sz="2800" dirty="0" smtClean="0"/>
              <a:t>the dominant axes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Data term (unary)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5349948" y="2166693"/>
            <a:ext cx="2603646" cy="3522516"/>
            <a:chOff x="5349948" y="2166693"/>
            <a:chExt cx="2603646" cy="3522516"/>
          </a:xfrm>
        </p:grpSpPr>
        <p:sp>
          <p:nvSpPr>
            <p:cNvPr id="7" name="Rectangle 6"/>
            <p:cNvSpPr/>
            <p:nvPr/>
          </p:nvSpPr>
          <p:spPr>
            <a:xfrm rot="1800000">
              <a:off x="5349948" y="2166693"/>
              <a:ext cx="1752600" cy="1295400"/>
            </a:xfrm>
            <a:prstGeom prst="rect">
              <a:avLst/>
            </a:prstGeom>
            <a:solidFill>
              <a:schemeClr val="accent3">
                <a:alpha val="6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800000">
              <a:off x="6810594" y="2946009"/>
              <a:ext cx="1143000" cy="2743200"/>
            </a:xfrm>
            <a:prstGeom prst="rect">
              <a:avLst/>
            </a:prstGeom>
            <a:solidFill>
              <a:schemeClr val="accent3">
                <a:alpha val="6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0975" y="1323975"/>
            <a:ext cx="51530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200400"/>
            <a:ext cx="44672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938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Axis-aligned Depth-map Merging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sz="2800" dirty="0" smtClean="0"/>
              <a:t>Align </a:t>
            </a:r>
            <a:r>
              <a:rPr lang="en-US" sz="2800" dirty="0" err="1" smtClean="0"/>
              <a:t>voxel</a:t>
            </a:r>
            <a:r>
              <a:rPr lang="en-US" sz="2800" dirty="0" smtClean="0"/>
              <a:t> grid with</a:t>
            </a:r>
            <a:br>
              <a:rPr lang="en-US" sz="2800" dirty="0" smtClean="0"/>
            </a:br>
            <a:r>
              <a:rPr lang="en-US" sz="2800" dirty="0" smtClean="0"/>
              <a:t>the dominant axes</a:t>
            </a:r>
          </a:p>
          <a:p>
            <a:r>
              <a:rPr lang="en-US" sz="2800" dirty="0" smtClean="0"/>
              <a:t>Data term (unary)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Smoothness (binary)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5349948" y="2166693"/>
            <a:ext cx="2603646" cy="3522516"/>
            <a:chOff x="5349948" y="2166693"/>
            <a:chExt cx="2603646" cy="3522516"/>
          </a:xfrm>
        </p:grpSpPr>
        <p:sp>
          <p:nvSpPr>
            <p:cNvPr id="7" name="Rectangle 6"/>
            <p:cNvSpPr/>
            <p:nvPr/>
          </p:nvSpPr>
          <p:spPr>
            <a:xfrm rot="1800000">
              <a:off x="5349948" y="2166693"/>
              <a:ext cx="1752600" cy="1295400"/>
            </a:xfrm>
            <a:prstGeom prst="rect">
              <a:avLst/>
            </a:prstGeom>
            <a:solidFill>
              <a:schemeClr val="accent3">
                <a:alpha val="6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800000">
              <a:off x="6810594" y="2946009"/>
              <a:ext cx="1143000" cy="2743200"/>
            </a:xfrm>
            <a:prstGeom prst="rect">
              <a:avLst/>
            </a:prstGeom>
            <a:solidFill>
              <a:schemeClr val="accent3">
                <a:alpha val="6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0975" y="1323975"/>
            <a:ext cx="51530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297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Reconstruction &amp; Visualization</a:t>
            </a:r>
            <a:br>
              <a:rPr lang="en-US" sz="4000" dirty="0" smtClean="0"/>
            </a:br>
            <a:r>
              <a:rPr lang="en-US" sz="4000" dirty="0" smtClean="0"/>
              <a:t>of Architectural Scenes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en-US" sz="2000" dirty="0" smtClean="0">
              <a:solidFill>
                <a:srgbClr val="FFC000"/>
              </a:solidFill>
            </a:endParaRPr>
          </a:p>
        </p:txBody>
      </p:sp>
      <p:pic>
        <p:nvPicPr>
          <p:cNvPr id="14338" name="Picture 2" descr="google_earth_ny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682" y="4876800"/>
            <a:ext cx="2118244" cy="15179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993" y="6389132"/>
            <a:ext cx="145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 Earth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9669" y="6389132"/>
            <a:ext cx="1415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Virtual Earth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876800"/>
            <a:ext cx="2026860" cy="152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datamining.typepad.com/photos/uncategorized/2007/05/29/v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1764" y="4876800"/>
            <a:ext cx="2194036" cy="152512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284660" y="6389132"/>
            <a:ext cx="14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Zebedin</a:t>
            </a:r>
            <a:r>
              <a:rPr lang="en-US" dirty="0" smtClean="0"/>
              <a:t> et al.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8725" y="4876802"/>
            <a:ext cx="2146875" cy="152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993323" y="6389132"/>
            <a:ext cx="1323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Müller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91627" y="2971800"/>
            <a:ext cx="7067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Little attention paid to indoor scenes</a:t>
            </a:r>
            <a:endParaRPr lang="en-US" sz="2400" dirty="0"/>
          </a:p>
        </p:txBody>
      </p:sp>
    </p:spTree>
  </p:cSld>
  <p:clrMapOvr>
    <a:masterClrMapping/>
  </p:clrMapOvr>
  <p:transition advTm="10390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Axis-aligned Depth-map Merging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sz="2800" dirty="0" smtClean="0"/>
              <a:t>Align </a:t>
            </a:r>
            <a:r>
              <a:rPr lang="en-US" sz="2800" dirty="0" err="1" smtClean="0"/>
              <a:t>voxel</a:t>
            </a:r>
            <a:r>
              <a:rPr lang="en-US" sz="2800" dirty="0" smtClean="0"/>
              <a:t> grid with</a:t>
            </a:r>
            <a:br>
              <a:rPr lang="en-US" sz="2800" dirty="0" smtClean="0"/>
            </a:br>
            <a:r>
              <a:rPr lang="en-US" sz="2800" dirty="0" smtClean="0"/>
              <a:t>the dominant axes</a:t>
            </a:r>
          </a:p>
          <a:p>
            <a:r>
              <a:rPr lang="en-US" sz="2800" dirty="0" smtClean="0"/>
              <a:t>Data term (unary)</a:t>
            </a:r>
          </a:p>
          <a:p>
            <a:r>
              <a:rPr lang="en-US" sz="2800" dirty="0" smtClean="0"/>
              <a:t>Smoothness (binary)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5349948" y="2166693"/>
            <a:ext cx="2603646" cy="3522516"/>
            <a:chOff x="5349948" y="2166693"/>
            <a:chExt cx="2603646" cy="3522516"/>
          </a:xfrm>
        </p:grpSpPr>
        <p:sp>
          <p:nvSpPr>
            <p:cNvPr id="7" name="Rectangle 6"/>
            <p:cNvSpPr/>
            <p:nvPr/>
          </p:nvSpPr>
          <p:spPr>
            <a:xfrm rot="1800000">
              <a:off x="5349948" y="2166693"/>
              <a:ext cx="1752600" cy="1295400"/>
            </a:xfrm>
            <a:prstGeom prst="rect">
              <a:avLst/>
            </a:prstGeom>
            <a:solidFill>
              <a:schemeClr val="accent3">
                <a:alpha val="6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800000">
              <a:off x="6810594" y="2946009"/>
              <a:ext cx="1143000" cy="2743200"/>
            </a:xfrm>
            <a:prstGeom prst="rect">
              <a:avLst/>
            </a:prstGeom>
            <a:solidFill>
              <a:schemeClr val="accent3">
                <a:alpha val="6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0975" y="1323975"/>
            <a:ext cx="51530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781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Axis-aligned Depth-map Merging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sz="2800" dirty="0" smtClean="0"/>
              <a:t>Align </a:t>
            </a:r>
            <a:r>
              <a:rPr lang="en-US" sz="2800" dirty="0" err="1" smtClean="0"/>
              <a:t>voxel</a:t>
            </a:r>
            <a:r>
              <a:rPr lang="en-US" sz="2800" dirty="0" smtClean="0"/>
              <a:t> grid with</a:t>
            </a:r>
            <a:br>
              <a:rPr lang="en-US" sz="2800" dirty="0" smtClean="0"/>
            </a:br>
            <a:r>
              <a:rPr lang="en-US" sz="2800" dirty="0" smtClean="0"/>
              <a:t>the dominant axes</a:t>
            </a:r>
          </a:p>
          <a:p>
            <a:r>
              <a:rPr lang="en-US" sz="2800" dirty="0" smtClean="0"/>
              <a:t>Data term (unary)</a:t>
            </a:r>
          </a:p>
          <a:p>
            <a:r>
              <a:rPr lang="en-US" sz="2800" dirty="0" smtClean="0"/>
              <a:t>Smoothness (binary)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Graph-cuts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5349948" y="2166693"/>
            <a:ext cx="2603646" cy="3522516"/>
            <a:chOff x="5349948" y="2166693"/>
            <a:chExt cx="2603646" cy="3522516"/>
          </a:xfrm>
        </p:grpSpPr>
        <p:sp>
          <p:nvSpPr>
            <p:cNvPr id="7" name="Rectangle 6"/>
            <p:cNvSpPr/>
            <p:nvPr/>
          </p:nvSpPr>
          <p:spPr>
            <a:xfrm rot="1800000">
              <a:off x="5349948" y="2166693"/>
              <a:ext cx="1752600" cy="1295400"/>
            </a:xfrm>
            <a:prstGeom prst="rect">
              <a:avLst/>
            </a:prstGeom>
            <a:solidFill>
              <a:schemeClr val="accent3">
                <a:alpha val="6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800000">
              <a:off x="6810594" y="2946009"/>
              <a:ext cx="1143000" cy="2743200"/>
            </a:xfrm>
            <a:prstGeom prst="rect">
              <a:avLst/>
            </a:prstGeom>
            <a:solidFill>
              <a:schemeClr val="accent3">
                <a:alpha val="6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0975" y="1323975"/>
            <a:ext cx="51530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188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Feature 2 – Regularization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For large scenes, data info are not complete</a:t>
            </a:r>
          </a:p>
        </p:txBody>
      </p:sp>
    </p:spTree>
  </p:cSld>
  <p:clrMapOvr>
    <a:masterClrMapping/>
  </p:clrMapOvr>
  <p:transition advTm="14078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Feature 2 – Regularization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For large scenes, data info are not complete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Typical volumetric MRFs bias to general minimal surface </a:t>
            </a:r>
            <a:r>
              <a:rPr lang="en-US" sz="2800" dirty="0" smtClean="0"/>
              <a:t>[</a:t>
            </a:r>
            <a:r>
              <a:rPr lang="en-US" sz="2800" dirty="0" err="1" smtClean="0"/>
              <a:t>Boykov</a:t>
            </a:r>
            <a:r>
              <a:rPr lang="en-US" sz="2800" dirty="0" smtClean="0"/>
              <a:t> and </a:t>
            </a:r>
            <a:r>
              <a:rPr lang="en-US" sz="2800" dirty="0" err="1" smtClean="0"/>
              <a:t>Kolmogorov</a:t>
            </a:r>
            <a:r>
              <a:rPr lang="en-US" sz="2800" dirty="0" smtClean="0"/>
              <a:t>, 2003]</a:t>
            </a:r>
          </a:p>
          <a:p>
            <a:r>
              <a:rPr lang="en-US" dirty="0" smtClean="0"/>
              <a:t>We bias to piece-wise planar axis-aligned for architectural scenes</a:t>
            </a:r>
            <a:endParaRPr lang="en-US" sz="3600" dirty="0" smtClean="0"/>
          </a:p>
        </p:txBody>
      </p:sp>
    </p:spTree>
  </p:cSld>
  <p:clrMapOvr>
    <a:masterClrMapping/>
  </p:clrMapOvr>
  <p:transition advTm="18110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295400"/>
            <a:ext cx="74485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Feature 2 – Regularization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 rot="2532438">
            <a:off x="2915378" y="1681546"/>
            <a:ext cx="989295" cy="13480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5772544" y="2210593"/>
            <a:ext cx="933055" cy="932261"/>
            <a:chOff x="5772544" y="2210593"/>
            <a:chExt cx="933055" cy="932261"/>
          </a:xfrm>
        </p:grpSpPr>
        <p:grpSp>
          <p:nvGrpSpPr>
            <p:cNvPr id="15" name="Group 14"/>
            <p:cNvGrpSpPr/>
            <p:nvPr/>
          </p:nvGrpSpPr>
          <p:grpSpPr>
            <a:xfrm>
              <a:off x="6247606" y="2210593"/>
              <a:ext cx="2382" cy="913607"/>
              <a:chOff x="6171406" y="2058194"/>
              <a:chExt cx="2382" cy="913607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rot="5400000" flipH="1" flipV="1">
                <a:off x="5943600" y="2286000"/>
                <a:ext cx="4572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rot="16200000" flipH="1" flipV="1">
                <a:off x="5944394" y="2742407"/>
                <a:ext cx="4572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 rot="5400000">
              <a:off x="6247605" y="2209004"/>
              <a:ext cx="2382" cy="913607"/>
              <a:chOff x="6323806" y="2210594"/>
              <a:chExt cx="2382" cy="913607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rot="5400000" flipH="1" flipV="1">
                <a:off x="6096000" y="2438400"/>
                <a:ext cx="4572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16200000" flipH="1" flipV="1">
                <a:off x="6096794" y="2894807"/>
                <a:ext cx="4572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 rot="-2700000">
              <a:off x="6266261" y="2229247"/>
              <a:ext cx="2382" cy="913607"/>
              <a:chOff x="6171406" y="2058194"/>
              <a:chExt cx="2382" cy="913607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rot="5400000" flipH="1" flipV="1">
                <a:off x="5943600" y="2286000"/>
                <a:ext cx="4572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16200000" flipH="1" flipV="1">
                <a:off x="5944394" y="2742407"/>
                <a:ext cx="4572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 rot="2700000">
              <a:off x="6228157" y="2229247"/>
              <a:ext cx="2382" cy="913607"/>
              <a:chOff x="6323806" y="2210594"/>
              <a:chExt cx="2382" cy="913607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rot="5400000" flipH="1" flipV="1">
                <a:off x="6096000" y="2438400"/>
                <a:ext cx="4572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rot="16200000" flipH="1" flipV="1">
                <a:off x="6096794" y="2894807"/>
                <a:ext cx="4572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</p:cSld>
  <p:clrMapOvr>
    <a:masterClrMapping/>
  </p:clrMapOvr>
  <p:transition advTm="30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295400"/>
            <a:ext cx="74485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Feature 2 – Regularization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 rot="2532438">
            <a:off x="2915378" y="1681546"/>
            <a:ext cx="989295" cy="13480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406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295400"/>
            <a:ext cx="74485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Feature 2 – Regularization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 rot="2532438">
            <a:off x="2915378" y="1681546"/>
            <a:ext cx="989295" cy="13480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9204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295400"/>
            <a:ext cx="74485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Feature 2 – Regularization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 rot="2532438">
            <a:off x="2915378" y="1681546"/>
            <a:ext cx="989295" cy="13480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5"/>
          <p:cNvGrpSpPr/>
          <p:nvPr/>
        </p:nvGrpSpPr>
        <p:grpSpPr>
          <a:xfrm>
            <a:off x="4723606" y="4876800"/>
            <a:ext cx="2382" cy="913607"/>
            <a:chOff x="6171406" y="2058194"/>
            <a:chExt cx="2382" cy="913607"/>
          </a:xfrm>
        </p:grpSpPr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5943600" y="2286000"/>
              <a:ext cx="4572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6200000" flipH="1" flipV="1">
              <a:off x="5944394" y="2742407"/>
              <a:ext cx="4572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8"/>
          <p:cNvGrpSpPr/>
          <p:nvPr/>
        </p:nvGrpSpPr>
        <p:grpSpPr>
          <a:xfrm rot="5400000">
            <a:off x="4723605" y="4875211"/>
            <a:ext cx="2382" cy="913607"/>
            <a:chOff x="6323806" y="2210594"/>
            <a:chExt cx="2382" cy="913607"/>
          </a:xfrm>
        </p:grpSpPr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6096000" y="2438400"/>
              <a:ext cx="4572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6200000" flipH="1" flipV="1">
              <a:off x="6096794" y="2894807"/>
              <a:ext cx="4572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9015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Feature 2 – Regularization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295400"/>
            <a:ext cx="74485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 rot="2532438">
            <a:off x="2915378" y="1681546"/>
            <a:ext cx="989295" cy="13480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4216021"/>
            <a:ext cx="6553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344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295400"/>
            <a:ext cx="74485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Feature 2 – Regularization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2532438">
            <a:off x="2915378" y="1681546"/>
            <a:ext cx="989295" cy="13480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19200" y="4216021"/>
            <a:ext cx="6553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67481" y="3863645"/>
            <a:ext cx="289471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Same energy (ambiguous)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 advTm="2844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Our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525963"/>
          </a:xfrm>
        </p:spPr>
        <p:txBody>
          <a:bodyPr/>
          <a:lstStyle/>
          <a:p>
            <a:r>
              <a:rPr lang="en-US" dirty="0" smtClean="0"/>
              <a:t>Fully automatic system for indoors/outdoors</a:t>
            </a:r>
          </a:p>
          <a:p>
            <a:pPr lvl="1"/>
            <a:r>
              <a:rPr lang="en-US" dirty="0" smtClean="0"/>
              <a:t>Reconstructs a simple 3D model from images</a:t>
            </a:r>
          </a:p>
          <a:p>
            <a:pPr lvl="1"/>
            <a:r>
              <a:rPr lang="en-US" dirty="0" smtClean="0"/>
              <a:t>Provides real-time interactive visualization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084" y="3284357"/>
            <a:ext cx="1645715" cy="109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9485" y="4427357"/>
            <a:ext cx="1645715" cy="109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084" y="4427357"/>
            <a:ext cx="1645715" cy="109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084" y="5570357"/>
            <a:ext cx="1645715" cy="109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9485" y="3284357"/>
            <a:ext cx="1645715" cy="109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9485" y="5570357"/>
            <a:ext cx="1645715" cy="109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>
            <a:off x="3581400" y="4762500"/>
            <a:ext cx="609600" cy="3810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rhouse-short.m1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4267200" y="3124200"/>
            <a:ext cx="4724400" cy="3543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8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295400"/>
            <a:ext cx="74485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Feature 2 – Regularization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2532438">
            <a:off x="2915378" y="1681546"/>
            <a:ext cx="989295" cy="13480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19200" y="4216021"/>
            <a:ext cx="6553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67481" y="3863645"/>
            <a:ext cx="289471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Same energy (ambiguous)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0696" y="4141012"/>
            <a:ext cx="160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Data penalty: 0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Tm="6750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295400"/>
            <a:ext cx="74485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Feature 2 – Regularization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00400" y="3962400"/>
            <a:ext cx="2819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67481" y="3863645"/>
            <a:ext cx="2894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Same energy (ambiguous)</a:t>
            </a:r>
            <a:endParaRPr lang="en-US" sz="2000" dirty="0">
              <a:solidFill>
                <a:srgbClr val="00B050"/>
              </a:solidFill>
            </a:endParaRPr>
          </a:p>
        </p:txBody>
      </p:sp>
      <p:grpSp>
        <p:nvGrpSpPr>
          <p:cNvPr id="3" name="Group 89"/>
          <p:cNvGrpSpPr/>
          <p:nvPr/>
        </p:nvGrpSpPr>
        <p:grpSpPr>
          <a:xfrm>
            <a:off x="1274762" y="5660231"/>
            <a:ext cx="4702176" cy="230982"/>
            <a:chOff x="1274762" y="5660231"/>
            <a:chExt cx="4702176" cy="230982"/>
          </a:xfrm>
        </p:grpSpPr>
        <p:cxnSp>
          <p:nvCxnSpPr>
            <p:cNvPr id="16" name="Straight Arrow Connector 15"/>
            <p:cNvCxnSpPr/>
            <p:nvPr/>
          </p:nvCxnSpPr>
          <p:spPr>
            <a:xfrm rot="5400000">
              <a:off x="1161256" y="5773737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>
              <a:off x="3499644" y="5776119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5400000">
              <a:off x="5861844" y="5776119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90"/>
          <p:cNvGrpSpPr/>
          <p:nvPr/>
        </p:nvGrpSpPr>
        <p:grpSpPr>
          <a:xfrm>
            <a:off x="1403350" y="5660231"/>
            <a:ext cx="4702176" cy="230982"/>
            <a:chOff x="1403350" y="5660231"/>
            <a:chExt cx="4702176" cy="230982"/>
          </a:xfrm>
        </p:grpSpPr>
        <p:cxnSp>
          <p:nvCxnSpPr>
            <p:cNvPr id="17" name="Straight Arrow Connector 16"/>
            <p:cNvCxnSpPr/>
            <p:nvPr/>
          </p:nvCxnSpPr>
          <p:spPr>
            <a:xfrm rot="5400000">
              <a:off x="1289844" y="5773737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>
              <a:off x="3628232" y="5776119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5400000">
              <a:off x="5990432" y="5776119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91"/>
          <p:cNvGrpSpPr/>
          <p:nvPr/>
        </p:nvGrpSpPr>
        <p:grpSpPr>
          <a:xfrm>
            <a:off x="1531938" y="5657850"/>
            <a:ext cx="4702176" cy="230982"/>
            <a:chOff x="1531938" y="5657850"/>
            <a:chExt cx="4702176" cy="230982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>
              <a:off x="1418432" y="5771356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5400000">
              <a:off x="3756820" y="5773738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5400000">
              <a:off x="6119020" y="5773738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92"/>
          <p:cNvGrpSpPr/>
          <p:nvPr/>
        </p:nvGrpSpPr>
        <p:grpSpPr>
          <a:xfrm>
            <a:off x="1660525" y="5657850"/>
            <a:ext cx="4702176" cy="230982"/>
            <a:chOff x="1660525" y="5657850"/>
            <a:chExt cx="4702176" cy="230982"/>
          </a:xfrm>
        </p:grpSpPr>
        <p:cxnSp>
          <p:nvCxnSpPr>
            <p:cNvPr id="19" name="Straight Arrow Connector 18"/>
            <p:cNvCxnSpPr/>
            <p:nvPr/>
          </p:nvCxnSpPr>
          <p:spPr>
            <a:xfrm rot="5400000">
              <a:off x="1547019" y="5771356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>
              <a:off x="3885407" y="5773738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5400000">
              <a:off x="6247607" y="5773738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9"/>
          <p:cNvGrpSpPr/>
          <p:nvPr/>
        </p:nvGrpSpPr>
        <p:grpSpPr>
          <a:xfrm>
            <a:off x="1600200" y="4962526"/>
            <a:ext cx="5300664" cy="375444"/>
            <a:chOff x="1600200" y="4962526"/>
            <a:chExt cx="5300664" cy="375444"/>
          </a:xfrm>
        </p:grpSpPr>
        <p:cxnSp>
          <p:nvCxnSpPr>
            <p:cNvPr id="27" name="Straight Arrow Connector 26"/>
            <p:cNvCxnSpPr/>
            <p:nvPr/>
          </p:nvCxnSpPr>
          <p:spPr>
            <a:xfrm rot="10800000">
              <a:off x="1600200" y="4962526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10800000">
              <a:off x="4191000" y="5222083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0800000">
              <a:off x="6672264" y="5336382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7"/>
          <p:cNvGrpSpPr/>
          <p:nvPr/>
        </p:nvGrpSpPr>
        <p:grpSpPr>
          <a:xfrm>
            <a:off x="1602581" y="5219701"/>
            <a:ext cx="5179219" cy="246857"/>
            <a:chOff x="1602581" y="5219701"/>
            <a:chExt cx="5179219" cy="246857"/>
          </a:xfrm>
        </p:grpSpPr>
        <p:cxnSp>
          <p:nvCxnSpPr>
            <p:cNvPr id="29" name="Straight Arrow Connector 28"/>
            <p:cNvCxnSpPr/>
            <p:nvPr/>
          </p:nvCxnSpPr>
          <p:spPr>
            <a:xfrm rot="10800000">
              <a:off x="1602581" y="5219701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0800000">
              <a:off x="4052889" y="5336382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10800000">
              <a:off x="6553200" y="5464970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5"/>
          <p:cNvGrpSpPr/>
          <p:nvPr/>
        </p:nvGrpSpPr>
        <p:grpSpPr>
          <a:xfrm>
            <a:off x="1600200" y="5462588"/>
            <a:ext cx="5053015" cy="132558"/>
            <a:chOff x="1600200" y="5462588"/>
            <a:chExt cx="5053015" cy="132558"/>
          </a:xfrm>
        </p:grpSpPr>
        <p:cxnSp>
          <p:nvCxnSpPr>
            <p:cNvPr id="21" name="Straight Arrow Connector 20"/>
            <p:cNvCxnSpPr/>
            <p:nvPr/>
          </p:nvCxnSpPr>
          <p:spPr>
            <a:xfrm rot="10800000">
              <a:off x="1600200" y="5462588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0800000">
              <a:off x="4055270" y="5593558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0800000">
              <a:off x="6424615" y="5593558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94"/>
          <p:cNvGrpSpPr/>
          <p:nvPr/>
        </p:nvGrpSpPr>
        <p:grpSpPr>
          <a:xfrm>
            <a:off x="1602581" y="5591176"/>
            <a:ext cx="5050634" cy="132557"/>
            <a:chOff x="1602581" y="5591176"/>
            <a:chExt cx="5050634" cy="132557"/>
          </a:xfrm>
        </p:grpSpPr>
        <p:cxnSp>
          <p:nvCxnSpPr>
            <p:cNvPr id="22" name="Straight Arrow Connector 21"/>
            <p:cNvCxnSpPr/>
            <p:nvPr/>
          </p:nvCxnSpPr>
          <p:spPr>
            <a:xfrm rot="10800000">
              <a:off x="1602581" y="5591176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0800000">
              <a:off x="4055270" y="5722145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10800000">
              <a:off x="6424615" y="5722145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07"/>
          <p:cNvGrpSpPr/>
          <p:nvPr/>
        </p:nvGrpSpPr>
        <p:grpSpPr>
          <a:xfrm>
            <a:off x="2381249" y="4648200"/>
            <a:ext cx="4896347" cy="230982"/>
            <a:chOff x="2381249" y="4648200"/>
            <a:chExt cx="4896347" cy="230982"/>
          </a:xfrm>
        </p:grpSpPr>
        <p:cxnSp>
          <p:nvCxnSpPr>
            <p:cNvPr id="36" name="Straight Arrow Connector 35"/>
            <p:cNvCxnSpPr/>
            <p:nvPr/>
          </p:nvCxnSpPr>
          <p:spPr>
            <a:xfrm rot="16200000">
              <a:off x="2267743" y="4761706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16200000">
              <a:off x="4606131" y="4764088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10800000">
              <a:off x="7048996" y="4836320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09"/>
          <p:cNvGrpSpPr/>
          <p:nvPr/>
        </p:nvGrpSpPr>
        <p:grpSpPr>
          <a:xfrm>
            <a:off x="2138363" y="4645819"/>
            <a:ext cx="5024438" cy="320677"/>
            <a:chOff x="2138363" y="4645819"/>
            <a:chExt cx="5024438" cy="320677"/>
          </a:xfrm>
        </p:grpSpPr>
        <p:cxnSp>
          <p:nvCxnSpPr>
            <p:cNvPr id="30" name="Straight Arrow Connector 29"/>
            <p:cNvCxnSpPr/>
            <p:nvPr/>
          </p:nvCxnSpPr>
          <p:spPr>
            <a:xfrm rot="16200000">
              <a:off x="2024857" y="4759325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0800000">
              <a:off x="4419601" y="4836320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10800000">
              <a:off x="6934201" y="4964908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11"/>
          <p:cNvGrpSpPr/>
          <p:nvPr/>
        </p:nvGrpSpPr>
        <p:grpSpPr>
          <a:xfrm>
            <a:off x="1881187" y="4648200"/>
            <a:ext cx="5148264" cy="490539"/>
            <a:chOff x="1881187" y="4648200"/>
            <a:chExt cx="5148264" cy="490539"/>
          </a:xfrm>
        </p:grpSpPr>
        <p:cxnSp>
          <p:nvCxnSpPr>
            <p:cNvPr id="32" name="Straight Arrow Connector 31"/>
            <p:cNvCxnSpPr/>
            <p:nvPr/>
          </p:nvCxnSpPr>
          <p:spPr>
            <a:xfrm rot="16200000">
              <a:off x="1767681" y="4761706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6200000">
              <a:off x="4363245" y="5023645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10800000">
              <a:off x="6800851" y="5093496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112"/>
          <p:cNvGrpSpPr/>
          <p:nvPr/>
        </p:nvGrpSpPr>
        <p:grpSpPr>
          <a:xfrm>
            <a:off x="1752600" y="4648200"/>
            <a:ext cx="5276851" cy="575471"/>
            <a:chOff x="1752600" y="4648200"/>
            <a:chExt cx="5276851" cy="575471"/>
          </a:xfrm>
        </p:grpSpPr>
        <p:cxnSp>
          <p:nvCxnSpPr>
            <p:cNvPr id="33" name="Straight Arrow Connector 32"/>
            <p:cNvCxnSpPr/>
            <p:nvPr/>
          </p:nvCxnSpPr>
          <p:spPr>
            <a:xfrm rot="16200000">
              <a:off x="1639094" y="4761706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16200000">
              <a:off x="4248945" y="5018882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10800000">
              <a:off x="6800851" y="5222083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100"/>
          <p:cNvGrpSpPr/>
          <p:nvPr/>
        </p:nvGrpSpPr>
        <p:grpSpPr>
          <a:xfrm>
            <a:off x="1600200" y="4833938"/>
            <a:ext cx="5245102" cy="547688"/>
            <a:chOff x="1600200" y="4833938"/>
            <a:chExt cx="5245102" cy="547688"/>
          </a:xfrm>
        </p:grpSpPr>
        <p:cxnSp>
          <p:nvCxnSpPr>
            <p:cNvPr id="26" name="Straight Arrow Connector 25"/>
            <p:cNvCxnSpPr/>
            <p:nvPr/>
          </p:nvCxnSpPr>
          <p:spPr>
            <a:xfrm rot="10800000">
              <a:off x="1600200" y="4833938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0800000">
              <a:off x="4191000" y="5093496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rot="16200000">
              <a:off x="6730208" y="5266532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98"/>
          <p:cNvGrpSpPr/>
          <p:nvPr/>
        </p:nvGrpSpPr>
        <p:grpSpPr>
          <a:xfrm>
            <a:off x="1602581" y="5091114"/>
            <a:ext cx="5123658" cy="414337"/>
            <a:chOff x="1602581" y="5091114"/>
            <a:chExt cx="5123658" cy="414337"/>
          </a:xfrm>
        </p:grpSpPr>
        <p:cxnSp>
          <p:nvCxnSpPr>
            <p:cNvPr id="28" name="Straight Arrow Connector 27"/>
            <p:cNvCxnSpPr/>
            <p:nvPr/>
          </p:nvCxnSpPr>
          <p:spPr>
            <a:xfrm rot="10800000">
              <a:off x="1602581" y="5091114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16200000">
              <a:off x="4129882" y="5261770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16200000">
              <a:off x="6611145" y="5390357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6"/>
          <p:cNvGrpSpPr/>
          <p:nvPr/>
        </p:nvGrpSpPr>
        <p:grpSpPr>
          <a:xfrm>
            <a:off x="1600200" y="5334000"/>
            <a:ext cx="5005388" cy="304801"/>
            <a:chOff x="1600200" y="5334000"/>
            <a:chExt cx="5005388" cy="304801"/>
          </a:xfrm>
        </p:grpSpPr>
        <p:cxnSp>
          <p:nvCxnSpPr>
            <p:cNvPr id="20" name="Straight Arrow Connector 19"/>
            <p:cNvCxnSpPr/>
            <p:nvPr/>
          </p:nvCxnSpPr>
          <p:spPr>
            <a:xfrm rot="10800000">
              <a:off x="1600200" y="5334000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10800000">
              <a:off x="4052889" y="5464970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16200000">
              <a:off x="6490494" y="5523707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3"/>
          <p:cNvGrpSpPr/>
          <p:nvPr/>
        </p:nvGrpSpPr>
        <p:grpSpPr>
          <a:xfrm>
            <a:off x="1602581" y="5662613"/>
            <a:ext cx="4880770" cy="228600"/>
            <a:chOff x="1602581" y="5662613"/>
            <a:chExt cx="4880770" cy="228600"/>
          </a:xfrm>
        </p:grpSpPr>
        <p:cxnSp>
          <p:nvCxnSpPr>
            <p:cNvPr id="23" name="Straight Arrow Connector 22"/>
            <p:cNvCxnSpPr/>
            <p:nvPr/>
          </p:nvCxnSpPr>
          <p:spPr>
            <a:xfrm rot="10800000">
              <a:off x="1602581" y="5719763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16200000">
              <a:off x="4001295" y="5776119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rot="16200000">
              <a:off x="6368257" y="5776119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105"/>
          <p:cNvGrpSpPr/>
          <p:nvPr/>
        </p:nvGrpSpPr>
        <p:grpSpPr>
          <a:xfrm>
            <a:off x="2638425" y="4645819"/>
            <a:ext cx="4702176" cy="230982"/>
            <a:chOff x="2638425" y="4645819"/>
            <a:chExt cx="4702176" cy="230982"/>
          </a:xfrm>
        </p:grpSpPr>
        <p:cxnSp>
          <p:nvCxnSpPr>
            <p:cNvPr id="34" name="Straight Arrow Connector 33"/>
            <p:cNvCxnSpPr/>
            <p:nvPr/>
          </p:nvCxnSpPr>
          <p:spPr>
            <a:xfrm rot="16200000">
              <a:off x="2524919" y="4759325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16200000">
              <a:off x="4863307" y="4761707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16200000">
              <a:off x="7225507" y="4761707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106"/>
          <p:cNvGrpSpPr/>
          <p:nvPr/>
        </p:nvGrpSpPr>
        <p:grpSpPr>
          <a:xfrm>
            <a:off x="2509837" y="4645819"/>
            <a:ext cx="4702176" cy="230982"/>
            <a:chOff x="2509837" y="4645819"/>
            <a:chExt cx="4702176" cy="230982"/>
          </a:xfrm>
        </p:grpSpPr>
        <p:cxnSp>
          <p:nvCxnSpPr>
            <p:cNvPr id="35" name="Straight Arrow Connector 34"/>
            <p:cNvCxnSpPr/>
            <p:nvPr/>
          </p:nvCxnSpPr>
          <p:spPr>
            <a:xfrm rot="16200000">
              <a:off x="2396331" y="4759325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16200000">
              <a:off x="4734719" y="4761707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rot="16200000">
              <a:off x="7096919" y="4761707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8"/>
          <p:cNvGrpSpPr/>
          <p:nvPr/>
        </p:nvGrpSpPr>
        <p:grpSpPr>
          <a:xfrm>
            <a:off x="2252662" y="4648200"/>
            <a:ext cx="4849813" cy="354807"/>
            <a:chOff x="2252662" y="4648200"/>
            <a:chExt cx="4849813" cy="354807"/>
          </a:xfrm>
        </p:grpSpPr>
        <p:cxnSp>
          <p:nvCxnSpPr>
            <p:cNvPr id="37" name="Straight Arrow Connector 36"/>
            <p:cNvCxnSpPr/>
            <p:nvPr/>
          </p:nvCxnSpPr>
          <p:spPr>
            <a:xfrm rot="16200000">
              <a:off x="2139156" y="4761706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6200000">
              <a:off x="4477544" y="4764088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16200000">
              <a:off x="6987381" y="4887913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110"/>
          <p:cNvGrpSpPr/>
          <p:nvPr/>
        </p:nvGrpSpPr>
        <p:grpSpPr>
          <a:xfrm>
            <a:off x="2009775" y="4645819"/>
            <a:ext cx="4964113" cy="481013"/>
            <a:chOff x="2009775" y="4645819"/>
            <a:chExt cx="4964113" cy="481013"/>
          </a:xfrm>
        </p:grpSpPr>
        <p:cxnSp>
          <p:nvCxnSpPr>
            <p:cNvPr id="31" name="Straight Arrow Connector 30"/>
            <p:cNvCxnSpPr/>
            <p:nvPr/>
          </p:nvCxnSpPr>
          <p:spPr>
            <a:xfrm rot="16200000">
              <a:off x="1896269" y="4759325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0800000">
              <a:off x="4419601" y="4964908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rot="16200000">
              <a:off x="6858794" y="5011738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104"/>
          <p:cNvGrpSpPr/>
          <p:nvPr/>
        </p:nvGrpSpPr>
        <p:grpSpPr>
          <a:xfrm>
            <a:off x="2774950" y="4645819"/>
            <a:ext cx="4702176" cy="230982"/>
            <a:chOff x="2774950" y="4645819"/>
            <a:chExt cx="4702176" cy="230982"/>
          </a:xfrm>
        </p:grpSpPr>
        <p:cxnSp>
          <p:nvCxnSpPr>
            <p:cNvPr id="39" name="Straight Arrow Connector 38"/>
            <p:cNvCxnSpPr/>
            <p:nvPr/>
          </p:nvCxnSpPr>
          <p:spPr>
            <a:xfrm rot="16200000">
              <a:off x="2661444" y="4759325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6200000">
              <a:off x="4999832" y="4761707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rot="16200000">
              <a:off x="7362032" y="4761707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101"/>
          <p:cNvGrpSpPr/>
          <p:nvPr/>
        </p:nvGrpSpPr>
        <p:grpSpPr>
          <a:xfrm>
            <a:off x="3146424" y="4645819"/>
            <a:ext cx="4702176" cy="230982"/>
            <a:chOff x="3146424" y="4645819"/>
            <a:chExt cx="4702176" cy="230982"/>
          </a:xfrm>
        </p:grpSpPr>
        <p:cxnSp>
          <p:nvCxnSpPr>
            <p:cNvPr id="41" name="Straight Arrow Connector 40"/>
            <p:cNvCxnSpPr/>
            <p:nvPr/>
          </p:nvCxnSpPr>
          <p:spPr>
            <a:xfrm rot="16200000">
              <a:off x="3032918" y="4759325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16200000">
              <a:off x="5371306" y="4761707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rot="16200000">
              <a:off x="7733506" y="4761707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102"/>
          <p:cNvGrpSpPr/>
          <p:nvPr/>
        </p:nvGrpSpPr>
        <p:grpSpPr>
          <a:xfrm>
            <a:off x="3017836" y="4648200"/>
            <a:ext cx="4702176" cy="230982"/>
            <a:chOff x="3017836" y="4648200"/>
            <a:chExt cx="4702176" cy="230982"/>
          </a:xfrm>
        </p:grpSpPr>
        <p:cxnSp>
          <p:nvCxnSpPr>
            <p:cNvPr id="42" name="Straight Arrow Connector 41"/>
            <p:cNvCxnSpPr/>
            <p:nvPr/>
          </p:nvCxnSpPr>
          <p:spPr>
            <a:xfrm rot="16200000">
              <a:off x="2904330" y="4761706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16200000">
              <a:off x="5242718" y="4764088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rot="16200000">
              <a:off x="7604918" y="4764088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103"/>
          <p:cNvGrpSpPr/>
          <p:nvPr/>
        </p:nvGrpSpPr>
        <p:grpSpPr>
          <a:xfrm>
            <a:off x="2889249" y="4648200"/>
            <a:ext cx="4702176" cy="230982"/>
            <a:chOff x="2889249" y="4648200"/>
            <a:chExt cx="4702176" cy="230982"/>
          </a:xfrm>
        </p:grpSpPr>
        <p:cxnSp>
          <p:nvCxnSpPr>
            <p:cNvPr id="43" name="Straight Arrow Connector 42"/>
            <p:cNvCxnSpPr/>
            <p:nvPr/>
          </p:nvCxnSpPr>
          <p:spPr>
            <a:xfrm rot="16200000">
              <a:off x="2775743" y="4761706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6200000">
              <a:off x="5114131" y="4764088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rot="16200000">
              <a:off x="7476331" y="4764088"/>
              <a:ext cx="2286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/>
          <p:cNvSpPr txBox="1"/>
          <p:nvPr/>
        </p:nvSpPr>
        <p:spPr>
          <a:xfrm>
            <a:off x="2520696" y="4141012"/>
            <a:ext cx="4159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Data penalty: 0          </a:t>
            </a:r>
            <a:r>
              <a:rPr lang="en-US" dirty="0" smtClean="0">
                <a:solidFill>
                  <a:srgbClr val="FF0000"/>
                </a:solidFill>
              </a:rPr>
              <a:t>Smoothness penalty: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219200" y="4216021"/>
            <a:ext cx="6553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2520696" y="4141012"/>
            <a:ext cx="4394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Data penalty: 0          </a:t>
            </a:r>
            <a:r>
              <a:rPr lang="en-US" dirty="0" smtClean="0">
                <a:solidFill>
                  <a:srgbClr val="FF0000"/>
                </a:solidFill>
              </a:rPr>
              <a:t>Smoothness penalty: 24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 rot="2532438">
            <a:off x="2915378" y="1681546"/>
            <a:ext cx="989295" cy="13480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2520696" y="4141012"/>
            <a:ext cx="160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Data penalty: 0</a:t>
            </a:r>
            <a:endParaRPr lang="en-US" dirty="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96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295400"/>
            <a:ext cx="74485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Feature 2 – Regularization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62000" y="3886200"/>
            <a:ext cx="2819400" cy="297180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3429000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shrinkage</a:t>
            </a:r>
            <a:endParaRPr kumimoji="1" lang="ja-JP" altLang="en-US" sz="24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491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295400"/>
            <a:ext cx="74485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Feature 2 – Regularization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62000" y="3886200"/>
            <a:ext cx="2819400" cy="297180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2819400"/>
            <a:ext cx="5897255" cy="2677656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</a:rPr>
              <a:t>Axis-aligned neighborhood + Potts model</a:t>
            </a:r>
          </a:p>
          <a:p>
            <a:pPr algn="ctr"/>
            <a:endParaRPr kumimoji="1" lang="en-US" altLang="ja-JP" sz="2400" dirty="0" smtClean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</a:rPr>
              <a:t>Ambiguous</a:t>
            </a:r>
          </a:p>
          <a:p>
            <a:pPr algn="ctr"/>
            <a:endParaRPr kumimoji="1" lang="en-US" altLang="ja-JP" sz="2400" dirty="0" smtClean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</a:rPr>
              <a:t>Break ties with the minimum-volume solution</a:t>
            </a:r>
          </a:p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</a:rPr>
              <a:t/>
            </a:r>
            <a:br>
              <a:rPr kumimoji="1" lang="en-US" altLang="ja-JP" sz="2400" dirty="0" smtClean="0">
                <a:solidFill>
                  <a:schemeClr val="bg1"/>
                </a:solidFill>
              </a:rPr>
            </a:br>
            <a:r>
              <a:rPr kumimoji="1" lang="en-US" altLang="ja-JP" sz="2400" dirty="0" smtClean="0">
                <a:solidFill>
                  <a:schemeClr val="bg1"/>
                </a:solidFill>
              </a:rPr>
              <a:t>Piece-wise planar axis-aligned model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503760" y="3276600"/>
            <a:ext cx="220639" cy="32754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Down Arrow 8"/>
          <p:cNvSpPr/>
          <p:nvPr/>
        </p:nvSpPr>
        <p:spPr>
          <a:xfrm>
            <a:off x="4495800" y="4015854"/>
            <a:ext cx="220639" cy="32754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Down Arrow 9"/>
          <p:cNvSpPr/>
          <p:nvPr/>
        </p:nvSpPr>
        <p:spPr>
          <a:xfrm>
            <a:off x="4495800" y="4724400"/>
            <a:ext cx="220639" cy="32754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 advTm="20187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Feature 3 – Sub-</a:t>
            </a:r>
            <a:r>
              <a:rPr lang="en-US" dirty="0" err="1" smtClean="0"/>
              <a:t>voxel</a:t>
            </a:r>
            <a:r>
              <a:rPr lang="en-US" dirty="0" smtClean="0"/>
              <a:t> accuracy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5488" y="1400175"/>
            <a:ext cx="51530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2984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 3 – Sub-</a:t>
            </a:r>
            <a:r>
              <a:rPr lang="en-US" dirty="0" err="1" smtClean="0"/>
              <a:t>voxel</a:t>
            </a:r>
            <a:r>
              <a:rPr lang="en-US" dirty="0" smtClean="0"/>
              <a:t> accuracy</a:t>
            </a:r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5488" y="1381125"/>
            <a:ext cx="51530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765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 3 – Sub-</a:t>
            </a:r>
            <a:r>
              <a:rPr lang="en-US" dirty="0" err="1" smtClean="0"/>
              <a:t>voxel</a:t>
            </a:r>
            <a:r>
              <a:rPr lang="en-US" dirty="0" smtClean="0"/>
              <a:t> accuracy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5488" y="1381125"/>
            <a:ext cx="51530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297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 3 – Sub-</a:t>
            </a:r>
            <a:r>
              <a:rPr lang="en-US" dirty="0" err="1" smtClean="0"/>
              <a:t>voxel</a:t>
            </a:r>
            <a:r>
              <a:rPr lang="en-US" dirty="0" smtClean="0"/>
              <a:t> accuracy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5488" y="1381125"/>
            <a:ext cx="51530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141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Depth-map 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</a:t>
            </a:r>
            <a:r>
              <a:rPr lang="en-US" dirty="0" smtClean="0">
                <a:solidFill>
                  <a:srgbClr val="92D050"/>
                </a:solidFill>
              </a:rPr>
              <a:t>simple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92D050"/>
                </a:solidFill>
              </a:rPr>
              <a:t>axis-aligned</a:t>
            </a:r>
            <a:r>
              <a:rPr lang="en-US" dirty="0" smtClean="0"/>
              <a:t> model</a:t>
            </a:r>
          </a:p>
          <a:p>
            <a:pPr lvl="1"/>
            <a:r>
              <a:rPr lang="en-US" dirty="0" smtClean="0"/>
              <a:t>Explicit regularization in binary</a:t>
            </a:r>
          </a:p>
          <a:p>
            <a:pPr lvl="1"/>
            <a:r>
              <a:rPr lang="en-US" dirty="0" smtClean="0"/>
              <a:t>Axis-aligned neighborhood system &amp; minimum-volume solution</a:t>
            </a:r>
          </a:p>
          <a:p>
            <a:r>
              <a:rPr lang="en-US" dirty="0" smtClean="0"/>
              <a:t>For an </a:t>
            </a:r>
            <a:r>
              <a:rPr lang="en-US" dirty="0" smtClean="0">
                <a:solidFill>
                  <a:srgbClr val="92D050"/>
                </a:solidFill>
              </a:rPr>
              <a:t>accurate</a:t>
            </a:r>
            <a:r>
              <a:rPr lang="en-US" dirty="0" smtClean="0"/>
              <a:t> model</a:t>
            </a:r>
          </a:p>
          <a:p>
            <a:pPr lvl="1"/>
            <a:r>
              <a:rPr lang="en-US" dirty="0" smtClean="0"/>
              <a:t>Sub-</a:t>
            </a:r>
            <a:r>
              <a:rPr lang="en-US" dirty="0" err="1" smtClean="0"/>
              <a:t>voxel</a:t>
            </a:r>
            <a:r>
              <a:rPr lang="en-US" dirty="0" smtClean="0"/>
              <a:t> refinement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Tm="27203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pipeline (system contribution)</a:t>
            </a:r>
          </a:p>
          <a:p>
            <a:r>
              <a:rPr lang="en-US" dirty="0" smtClean="0"/>
              <a:t>Algorithmic details (technical contribution)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Experimental results</a:t>
            </a:r>
          </a:p>
          <a:p>
            <a:r>
              <a:rPr lang="en-US" dirty="0" smtClean="0"/>
              <a:t>Conclusion and future work</a:t>
            </a:r>
            <a:endParaRPr lang="en-US" dirty="0"/>
          </a:p>
        </p:txBody>
      </p:sp>
    </p:spTree>
  </p:cSld>
  <p:clrMapOvr>
    <a:masterClrMapping/>
  </p:clrMapOvr>
  <p:transition advTm="132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What are the challenges?</a:t>
            </a:r>
            <a:endParaRPr lang="en-US" dirty="0"/>
          </a:p>
        </p:txBody>
      </p:sp>
    </p:spTree>
  </p:cSld>
  <p:clrMapOvr>
    <a:masterClrMapping/>
  </p:clrMapOvr>
  <p:transition advTm="4875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752599"/>
            <a:ext cx="1643556" cy="189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52400"/>
            <a:ext cx="2390628" cy="15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1937" y="609600"/>
            <a:ext cx="2199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/>
              <a:t>Kitchen</a:t>
            </a:r>
            <a:r>
              <a:rPr lang="en-US" sz="2000" dirty="0" smtClean="0"/>
              <a:t> - 22 images</a:t>
            </a:r>
          </a:p>
          <a:p>
            <a:pPr algn="ctr"/>
            <a:r>
              <a:rPr lang="en-US" sz="2000" dirty="0" smtClean="0"/>
              <a:t>1364 triangles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25260" y="2450068"/>
            <a:ext cx="18128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/>
              <a:t>hall</a:t>
            </a:r>
            <a:r>
              <a:rPr lang="en-US" sz="2000" dirty="0" smtClean="0"/>
              <a:t> - 97 images</a:t>
            </a:r>
          </a:p>
          <a:p>
            <a:pPr algn="ctr"/>
            <a:r>
              <a:rPr lang="en-US" sz="2000" dirty="0" smtClean="0"/>
              <a:t>3344 triangles</a:t>
            </a:r>
            <a:endParaRPr lang="en-US" sz="2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9153" y="152400"/>
            <a:ext cx="1904603" cy="164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5573" y="1828800"/>
            <a:ext cx="2774381" cy="179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5233361"/>
            <a:ext cx="2322659" cy="154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3657601"/>
            <a:ext cx="2322659" cy="154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43318" y="4191000"/>
            <a:ext cx="2176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/>
              <a:t>house</a:t>
            </a:r>
            <a:r>
              <a:rPr lang="en-US" sz="2000" dirty="0" smtClean="0"/>
              <a:t> - 148 images</a:t>
            </a:r>
          </a:p>
          <a:p>
            <a:pPr algn="ctr"/>
            <a:r>
              <a:rPr lang="en-US" sz="2000" dirty="0" smtClean="0"/>
              <a:t>8196 triangles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96960" y="5715000"/>
            <a:ext cx="2269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/>
              <a:t>gallery</a:t>
            </a:r>
            <a:r>
              <a:rPr lang="en-US" sz="2000" dirty="0" smtClean="0"/>
              <a:t> - 492 images</a:t>
            </a:r>
          </a:p>
          <a:p>
            <a:pPr algn="ctr"/>
            <a:r>
              <a:rPr lang="en-US" sz="2000" dirty="0" smtClean="0"/>
              <a:t>8302 triangles</a:t>
            </a:r>
            <a:endParaRPr lang="en-US" sz="2000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5212543"/>
            <a:ext cx="3581400" cy="156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8884" y="3657600"/>
            <a:ext cx="2689456" cy="152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6547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enry-final.m1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4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303" y="1447800"/>
            <a:ext cx="325289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114800"/>
            <a:ext cx="3248256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447800"/>
            <a:ext cx="3242742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31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794000"/>
          <a:ext cx="840333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232"/>
                <a:gridCol w="1927371"/>
                <a:gridCol w="1618991"/>
                <a:gridCol w="1888515"/>
                <a:gridCol w="196622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Kitchen </a:t>
                      </a:r>
                      <a:r>
                        <a:rPr lang="en-US" sz="1600" b="0" i="0" dirty="0" smtClean="0"/>
                        <a:t>(22 images)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Hall</a:t>
                      </a:r>
                      <a:r>
                        <a:rPr lang="en-US" sz="1600" i="1" dirty="0" smtClean="0"/>
                        <a:t> </a:t>
                      </a:r>
                      <a:r>
                        <a:rPr lang="en-US" sz="1600" b="0" i="0" dirty="0" smtClean="0"/>
                        <a:t>(97 images)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House</a:t>
                      </a:r>
                      <a:r>
                        <a:rPr lang="en-US" sz="1600" b="0" i="0" dirty="0" smtClean="0"/>
                        <a:t> (148 images)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gallery</a:t>
                      </a:r>
                      <a:r>
                        <a:rPr lang="en-US" sz="1600" i="1" dirty="0" smtClean="0"/>
                        <a:t> </a:t>
                      </a:r>
                      <a:r>
                        <a:rPr lang="en-US" sz="1600" b="0" i="0" dirty="0" smtClean="0"/>
                        <a:t>(492 images)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SFM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MVS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5677.4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Merging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93104" y="2205335"/>
            <a:ext cx="3860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Running time of 4 steps [min]</a:t>
            </a:r>
            <a:endParaRPr lang="en-US" sz="2400" dirty="0"/>
          </a:p>
        </p:txBody>
      </p:sp>
    </p:spTree>
  </p:cSld>
  <p:clrMapOvr>
    <a:masterClrMapping/>
  </p:clrMapOvr>
  <p:transition advTm="3953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</a:p>
          <a:p>
            <a:pPr lvl="1"/>
            <a:r>
              <a:rPr lang="en-US" dirty="0" smtClean="0"/>
              <a:t>Fully aut</a:t>
            </a:r>
            <a:r>
              <a:rPr lang="en-US" dirty="0"/>
              <a:t>o</a:t>
            </a:r>
            <a:r>
              <a:rPr lang="en-US" dirty="0" smtClean="0"/>
              <a:t>mated 3D reconstruction/visualization system for architectural scenes</a:t>
            </a:r>
          </a:p>
          <a:p>
            <a:pPr lvl="1"/>
            <a:r>
              <a:rPr lang="en-US" dirty="0" smtClean="0"/>
              <a:t>Novel depth-map merging to produce piece-wise planar axis-aligned model with sub-</a:t>
            </a:r>
            <a:r>
              <a:rPr lang="en-US" dirty="0" err="1" smtClean="0"/>
              <a:t>voxel</a:t>
            </a:r>
            <a:r>
              <a:rPr lang="en-US" dirty="0" smtClean="0"/>
              <a:t> accuracy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Relax Manhattan-world assumption</a:t>
            </a:r>
          </a:p>
          <a:p>
            <a:pPr lvl="1"/>
            <a:r>
              <a:rPr lang="en-US" dirty="0" smtClean="0"/>
              <a:t>Larger scenes (e.g., a whole building)</a:t>
            </a:r>
          </a:p>
        </p:txBody>
      </p:sp>
    </p:spTree>
  </p:cSld>
  <p:clrMapOvr>
    <a:masterClrMapping/>
  </p:clrMapOvr>
  <p:transition advTm="28187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More Details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87184" y="2514600"/>
            <a:ext cx="62360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Please refer to the paper and</a:t>
            </a:r>
          </a:p>
          <a:p>
            <a:r>
              <a:rPr lang="en-US" sz="3600" dirty="0" smtClean="0"/>
              <a:t>our project website</a:t>
            </a:r>
          </a:p>
          <a:p>
            <a:r>
              <a:rPr lang="en-US" sz="2400" dirty="0" smtClean="0"/>
              <a:t>http://grail.cs.washington.edu/projects/interior/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3D viewer and dataset available</a:t>
            </a:r>
          </a:p>
        </p:txBody>
      </p:sp>
    </p:spTree>
  </p:cSld>
  <p:clrMapOvr>
    <a:masterClrMapping/>
  </p:clrMapOvr>
  <p:transition advTm="71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For More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4525963"/>
          </a:xfrm>
        </p:spPr>
        <p:txBody>
          <a:bodyPr/>
          <a:lstStyle/>
          <a:p>
            <a:r>
              <a:rPr lang="en-US" dirty="0" smtClean="0"/>
              <a:t>Come to a demo session this afternoon </a:t>
            </a:r>
            <a:r>
              <a:rPr lang="en-US" sz="2800" dirty="0" smtClean="0"/>
              <a:t>(1:15pm)</a:t>
            </a:r>
            <a:endParaRPr lang="en-US" dirty="0" smtClean="0"/>
          </a:p>
        </p:txBody>
      </p:sp>
    </p:spTree>
  </p:cSld>
  <p:clrMapOvr>
    <a:masterClrMapping/>
  </p:clrMapOvr>
  <p:transition advTm="625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For More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4525963"/>
          </a:xfrm>
        </p:spPr>
        <p:txBody>
          <a:bodyPr/>
          <a:lstStyle/>
          <a:p>
            <a:r>
              <a:rPr lang="en-US" dirty="0" smtClean="0"/>
              <a:t>Come to a demo session this afternoon </a:t>
            </a:r>
            <a:r>
              <a:rPr lang="en-US" sz="2800" dirty="0" smtClean="0"/>
              <a:t>(1:15pm)</a:t>
            </a:r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Open-source</a:t>
            </a:r>
            <a:r>
              <a:rPr lang="en-US" dirty="0" smtClean="0"/>
              <a:t> SFM and MVS software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4840" y="5754469"/>
            <a:ext cx="43771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Bundler</a:t>
            </a:r>
          </a:p>
          <a:p>
            <a:r>
              <a:rPr lang="en-US" dirty="0" smtClean="0"/>
              <a:t>Noah </a:t>
            </a:r>
            <a:r>
              <a:rPr lang="en-US" dirty="0" err="1" smtClean="0"/>
              <a:t>Snavely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http://phototour.cs.washington.edu/bundler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5754469"/>
            <a:ext cx="4506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PMVS Version2</a:t>
            </a:r>
          </a:p>
          <a:p>
            <a:r>
              <a:rPr lang="en-US" dirty="0" smtClean="0"/>
              <a:t>Yasutaka Furukawa and Jean Ponce</a:t>
            </a:r>
          </a:p>
          <a:p>
            <a:r>
              <a:rPr lang="en-US" dirty="0" smtClean="0"/>
              <a:t>http://grail.cs.washington.edu/software/pmvs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1638" y="2438400"/>
            <a:ext cx="3801362" cy="329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623" y="2438400"/>
            <a:ext cx="3919577" cy="329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594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Sameer</a:t>
            </a:r>
            <a:r>
              <a:rPr lang="en-US" dirty="0" smtClean="0"/>
              <a:t> </a:t>
            </a:r>
            <a:r>
              <a:rPr lang="en-US" dirty="0" err="1" smtClean="0"/>
              <a:t>Agarwal</a:t>
            </a:r>
            <a:r>
              <a:rPr lang="en-US" dirty="0" smtClean="0"/>
              <a:t> and Noah </a:t>
            </a:r>
            <a:r>
              <a:rPr lang="en-US" dirty="0" err="1" smtClean="0"/>
              <a:t>Snavely</a:t>
            </a:r>
            <a:r>
              <a:rPr lang="en-US" dirty="0" smtClean="0"/>
              <a:t> for support on SFM and discussion</a:t>
            </a:r>
          </a:p>
          <a:p>
            <a:r>
              <a:rPr lang="en-US" dirty="0" smtClean="0"/>
              <a:t>Funding sources</a:t>
            </a:r>
          </a:p>
          <a:p>
            <a:pPr lvl="1"/>
            <a:r>
              <a:rPr lang="en-US" sz="2600" dirty="0" smtClean="0"/>
              <a:t>National Science Foundation grant IIS-811878</a:t>
            </a:r>
          </a:p>
          <a:p>
            <a:pPr lvl="1"/>
            <a:r>
              <a:rPr lang="en-US" sz="2600" dirty="0" smtClean="0"/>
              <a:t>SPAWAR</a:t>
            </a:r>
          </a:p>
          <a:p>
            <a:pPr lvl="1"/>
            <a:r>
              <a:rPr lang="en-US" sz="2600" dirty="0" smtClean="0"/>
              <a:t>The Office of Naval Research</a:t>
            </a:r>
            <a:endParaRPr lang="en-US" sz="3000" dirty="0" smtClean="0"/>
          </a:p>
          <a:p>
            <a:pPr lvl="1"/>
            <a:r>
              <a:rPr lang="en-US" sz="2600" dirty="0" smtClean="0"/>
              <a:t>The University of Washington Animation Research Labs</a:t>
            </a:r>
          </a:p>
          <a:p>
            <a:r>
              <a:rPr lang="en-US" dirty="0" smtClean="0"/>
              <a:t>Datasets</a:t>
            </a:r>
          </a:p>
          <a:p>
            <a:pPr lvl="1"/>
            <a:r>
              <a:rPr lang="en-US" dirty="0" smtClean="0"/>
              <a:t>Christian </a:t>
            </a:r>
            <a:r>
              <a:rPr lang="en-US" dirty="0" err="1" smtClean="0"/>
              <a:t>Laforte</a:t>
            </a:r>
            <a:r>
              <a:rPr lang="en-US" dirty="0" smtClean="0"/>
              <a:t> and Feeling Software for </a:t>
            </a:r>
            <a:r>
              <a:rPr lang="en-US" i="1" dirty="0" smtClean="0"/>
              <a:t>Kitchen</a:t>
            </a:r>
            <a:endParaRPr lang="en-US" dirty="0" smtClean="0"/>
          </a:p>
          <a:p>
            <a:pPr lvl="1"/>
            <a:r>
              <a:rPr lang="en-US" dirty="0" smtClean="0"/>
              <a:t>Eric Carson and Henry Art Gallery for </a:t>
            </a:r>
            <a:r>
              <a:rPr lang="en-US" i="1" dirty="0" smtClean="0"/>
              <a:t>gallery</a:t>
            </a:r>
            <a:endParaRPr lang="en-US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Any Questions?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715000"/>
            <a:ext cx="1756055" cy="109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886" y="5719334"/>
            <a:ext cx="1645715" cy="109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22008" y="5410200"/>
            <a:ext cx="84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78368" y="54102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SFM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5715000"/>
            <a:ext cx="1752600" cy="109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207168" y="5410200"/>
            <a:ext cx="61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MVS</a:t>
            </a:r>
            <a:endParaRPr lang="en-US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5715000"/>
            <a:ext cx="1557861" cy="109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943600" y="5410200"/>
            <a:ext cx="69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MWS</a:t>
            </a:r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06717" y="5766220"/>
            <a:ext cx="1905000" cy="9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543800" y="5410200"/>
            <a:ext cx="96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Merging</a:t>
            </a:r>
            <a:endParaRPr lang="en-US" dirty="0"/>
          </a:p>
        </p:txBody>
      </p:sp>
      <p:pic>
        <p:nvPicPr>
          <p:cNvPr id="16" name="henry-final.m1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1549400" y="914400"/>
            <a:ext cx="5994400" cy="4495800"/>
          </a:xfrm>
          <a:prstGeom prst="rect">
            <a:avLst/>
          </a:prstGeom>
        </p:spPr>
      </p:pic>
    </p:spTree>
  </p:cSld>
  <p:clrMapOvr>
    <a:masterClrMapping/>
  </p:clrMapOvr>
  <p:transition advTm="104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Challenges -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Multi-view stereo (MVS) typically produces a dense model</a:t>
            </a:r>
          </a:p>
          <a:p>
            <a:r>
              <a:rPr lang="en-US" dirty="0" smtClean="0"/>
              <a:t>We want the model to be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Simple</a:t>
            </a:r>
            <a:r>
              <a:rPr lang="en-US" dirty="0" smtClean="0"/>
              <a:t> for real-time interactive visualization of a large scene (e.g., a whole house)</a:t>
            </a:r>
            <a:endParaRPr lang="en-US" sz="2400" dirty="0" smtClean="0">
              <a:solidFill>
                <a:srgbClr val="00B0F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Accurate</a:t>
            </a:r>
            <a:r>
              <a:rPr lang="en-US" dirty="0" smtClean="0"/>
              <a:t> for high-quality image-based rendering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299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Challenges -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Multi-view stereo (MVS) typically produces a dense model</a:t>
            </a:r>
          </a:p>
          <a:p>
            <a:r>
              <a:rPr lang="en-US" dirty="0" smtClean="0"/>
              <a:t>We want the model to be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Simple</a:t>
            </a:r>
            <a:r>
              <a:rPr lang="en-US" dirty="0" smtClean="0"/>
              <a:t> for real-time interactive visualization of a large scene (e.g., a whole house)</a:t>
            </a:r>
            <a:endParaRPr lang="en-US" sz="2400" dirty="0" smtClean="0">
              <a:solidFill>
                <a:srgbClr val="00B0F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Accurate</a:t>
            </a:r>
            <a:r>
              <a:rPr lang="en-US" dirty="0" smtClean="0"/>
              <a:t> for high-quality image-based rendering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6608" y="5257800"/>
            <a:ext cx="7857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B0F0"/>
                </a:solidFill>
              </a:rPr>
              <a:t>Simple mode is effective for  compelling visualization</a:t>
            </a:r>
            <a:endParaRPr kumimoji="1" lang="ja-JP" altLang="en-US" sz="2800">
              <a:solidFill>
                <a:srgbClr val="00B0F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5439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0.9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7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15666</TotalTime>
  <Words>1660</Words>
  <Application>Microsoft Office PowerPoint</Application>
  <PresentationFormat>On-screen Show (4:3)</PresentationFormat>
  <Paragraphs>461</Paragraphs>
  <Slides>79</Slides>
  <Notes>58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Reconstructing Building Interiors from Images</vt:lpstr>
      <vt:lpstr>Reconstruction &amp; Visualization of Architectural Scenes</vt:lpstr>
      <vt:lpstr>Reconstruction &amp; Visualization of Architectural Scenes</vt:lpstr>
      <vt:lpstr>Reconstruction &amp; Visualization of Architectural Scenes</vt:lpstr>
      <vt:lpstr>Reconstruction &amp; Visualization of Architectural Scenes</vt:lpstr>
      <vt:lpstr>Our Goal</vt:lpstr>
      <vt:lpstr>What are the challenges?</vt:lpstr>
      <vt:lpstr>Challenges - Reconstruction</vt:lpstr>
      <vt:lpstr>Challenges - Reconstruction</vt:lpstr>
      <vt:lpstr>Challenges – Indoor Reconstruction</vt:lpstr>
      <vt:lpstr>Challenges – Indoor Reconstruction</vt:lpstr>
      <vt:lpstr>Challenges – Indoor Reconstruction</vt:lpstr>
      <vt:lpstr>Outline</vt:lpstr>
      <vt:lpstr>System pipeline</vt:lpstr>
      <vt:lpstr>System pipeline</vt:lpstr>
      <vt:lpstr>System pipeline</vt:lpstr>
      <vt:lpstr>System pipeline</vt:lpstr>
      <vt:lpstr>System pipeline</vt:lpstr>
      <vt:lpstr>System pipeline</vt:lpstr>
      <vt:lpstr>System pipeline</vt:lpstr>
      <vt:lpstr>System pipeline</vt:lpstr>
      <vt:lpstr>System pipeline</vt:lpstr>
      <vt:lpstr>System pipeline</vt:lpstr>
      <vt:lpstr>System pipeline</vt:lpstr>
      <vt:lpstr>System pipeline</vt:lpstr>
      <vt:lpstr>System pipeline</vt:lpstr>
      <vt:lpstr>System pipeline</vt:lpstr>
      <vt:lpstr>Outline</vt:lpstr>
      <vt:lpstr>Axis-aligned Depth-map Merging</vt:lpstr>
      <vt:lpstr>Axis-aligned Depth-map Merging</vt:lpstr>
      <vt:lpstr>Axis-aligned Depth-map Merging</vt:lpstr>
      <vt:lpstr>Axis-aligned Depth-map Merging</vt:lpstr>
      <vt:lpstr>Axis-aligned Depth-map Merging</vt:lpstr>
      <vt:lpstr>Axis-aligned Depth-map Merging</vt:lpstr>
      <vt:lpstr>Key Feature 1 - Penalty terms</vt:lpstr>
      <vt:lpstr>Key Feature 1 - Penalty terms</vt:lpstr>
      <vt:lpstr>Key Feature 1 - Penalty terms</vt:lpstr>
      <vt:lpstr>Key Feature 1 - Penalty terms</vt:lpstr>
      <vt:lpstr>Key Feature 1 - Penalty terms</vt:lpstr>
      <vt:lpstr>Key Feature 1 - Penalty terms</vt:lpstr>
      <vt:lpstr>Key Feature 1 - Penalty terms</vt:lpstr>
      <vt:lpstr>Key Feature 1 - Penalty terms</vt:lpstr>
      <vt:lpstr>Key Feature 1 - Penalty terms</vt:lpstr>
      <vt:lpstr>Key Feature 1 - Penalty terms</vt:lpstr>
      <vt:lpstr>Axis-aligned Depth-map Merging</vt:lpstr>
      <vt:lpstr>Axis-aligned Depth-map Merging</vt:lpstr>
      <vt:lpstr>Axis-aligned Depth-map Merging</vt:lpstr>
      <vt:lpstr>Axis-aligned Depth-map Merging</vt:lpstr>
      <vt:lpstr>Axis-aligned Depth-map Merging</vt:lpstr>
      <vt:lpstr>Axis-aligned Depth-map Merging</vt:lpstr>
      <vt:lpstr>Axis-aligned Depth-map Merging</vt:lpstr>
      <vt:lpstr>Key Feature 2 – Regularization</vt:lpstr>
      <vt:lpstr>Key Feature 2 – Regularization</vt:lpstr>
      <vt:lpstr>Key Feature 2 – Regularization</vt:lpstr>
      <vt:lpstr>Key Feature 2 – Regularization</vt:lpstr>
      <vt:lpstr>Key Feature 2 – Regularization</vt:lpstr>
      <vt:lpstr>Key Feature 2 – Regularization</vt:lpstr>
      <vt:lpstr>Key Feature 2 – Regularization</vt:lpstr>
      <vt:lpstr>Key Feature 2 – Regularization</vt:lpstr>
      <vt:lpstr>Key Feature 2 – Regularization</vt:lpstr>
      <vt:lpstr>Key Feature 2 – Regularization</vt:lpstr>
      <vt:lpstr>Key Feature 2 – Regularization</vt:lpstr>
      <vt:lpstr>Key Feature 2 – Regularization</vt:lpstr>
      <vt:lpstr>Key Feature 3 – Sub-voxel accuracy</vt:lpstr>
      <vt:lpstr>Key Feature 3 – Sub-voxel accuracy</vt:lpstr>
      <vt:lpstr>Key Feature 3 – Sub-voxel accuracy</vt:lpstr>
      <vt:lpstr>Key Feature 3 – Sub-voxel accuracy</vt:lpstr>
      <vt:lpstr>Summary of Depth-map Merging</vt:lpstr>
      <vt:lpstr>Outline</vt:lpstr>
      <vt:lpstr>Slide 70</vt:lpstr>
      <vt:lpstr>Slide 71</vt:lpstr>
      <vt:lpstr>Demo</vt:lpstr>
      <vt:lpstr>Running Time</vt:lpstr>
      <vt:lpstr>Conclusion &amp; Future Work</vt:lpstr>
      <vt:lpstr>For More Details</vt:lpstr>
      <vt:lpstr>For More Details</vt:lpstr>
      <vt:lpstr>For More Details</vt:lpstr>
      <vt:lpstr>Acknowledgements</vt:lpstr>
      <vt:lpstr>Any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Reconstructing Building Interiors from Images</dc:title>
  <dc:creator>furukawa</dc:creator>
  <cp:lastModifiedBy>furukawa</cp:lastModifiedBy>
  <cp:revision>815</cp:revision>
  <dcterms:created xsi:type="dcterms:W3CDTF">2009-09-09T19:22:05Z</dcterms:created>
  <dcterms:modified xsi:type="dcterms:W3CDTF">2009-10-03T05:53:46Z</dcterms:modified>
</cp:coreProperties>
</file>